
<file path=[Content_Types].xml><?xml version="1.0" encoding="utf-8"?>
<Types xmlns="http://schemas.openxmlformats.org/package/2006/content-types"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11.xml"/>
  <Override ContentType="application/vnd.openxmlformats-officedocument.presentationml.slide+xml" PartName="/ppt/slides/slide22.xml"/>
  <Override ContentType="application/vnd.openxmlformats-officedocument.presentationml.slide+xml" PartName="/ppt/slides/slide1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theme+xml" PartName="/ppt/theme/theme3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autoCompressPictures="0" strictFirstAndLastChars="0" saveSubsetFonts="1">
  <p:sldMasterIdLst>
    <p:sldMasterId id="2147483662" r:id="rId3"/>
    <p:sldMasterId id="2147483663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  <p:sldId id="277" r:id="rId27"/>
  </p:sldIdLst>
  <p:sldSz cy="5143500" cx="9144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/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5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4" Type="http://schemas.openxmlformats.org/officeDocument/2006/relationships/slide" Target="slides/slide19.xml"/><Relationship Id="rId23" Type="http://schemas.openxmlformats.org/officeDocument/2006/relationships/slide" Target="slides/slide18.xml"/><Relationship Id="rId1" Type="http://schemas.openxmlformats.org/officeDocument/2006/relationships/theme" Target="theme/theme2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slideMaster" Target="slideMasters/slideMaster2.xml"/><Relationship Id="rId9" Type="http://schemas.openxmlformats.org/officeDocument/2006/relationships/slide" Target="slides/slide4.xml"/><Relationship Id="rId26" Type="http://schemas.openxmlformats.org/officeDocument/2006/relationships/slide" Target="slides/slide21.xml"/><Relationship Id="rId25" Type="http://schemas.openxmlformats.org/officeDocument/2006/relationships/slide" Target="slides/slide20.xml"/><Relationship Id="rId27" Type="http://schemas.openxmlformats.org/officeDocument/2006/relationships/slide" Target="slides/slide22.xml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9" Type="http://schemas.openxmlformats.org/officeDocument/2006/relationships/slide" Target="slides/slide14.xml"/><Relationship Id="rId18" Type="http://schemas.openxmlformats.org/officeDocument/2006/relationships/slide" Target="slides/slide1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4" name="Shape 4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lvl="0">
              <a:spcBef>
                <a:spcPts val="0"/>
              </a:spcBef>
              <a:defRPr sz="1100"/>
            </a:lvl1pPr>
            <a:lvl2pPr lvl="1">
              <a:spcBef>
                <a:spcPts val="0"/>
              </a:spcBef>
              <a:defRPr sz="1100"/>
            </a:lvl2pPr>
            <a:lvl3pPr lvl="2">
              <a:spcBef>
                <a:spcPts val="0"/>
              </a:spcBef>
              <a:defRPr sz="1100"/>
            </a:lvl3pPr>
            <a:lvl4pPr lvl="3">
              <a:spcBef>
                <a:spcPts val="0"/>
              </a:spcBef>
              <a:defRPr sz="1100"/>
            </a:lvl4pPr>
            <a:lvl5pPr lvl="4">
              <a:spcBef>
                <a:spcPts val="0"/>
              </a:spcBef>
              <a:defRPr sz="1100"/>
            </a:lvl5pPr>
            <a:lvl6pPr lvl="5">
              <a:spcBef>
                <a:spcPts val="0"/>
              </a:spcBef>
              <a:defRPr sz="1100"/>
            </a:lvl6pPr>
            <a:lvl7pPr lvl="6">
              <a:spcBef>
                <a:spcPts val="0"/>
              </a:spcBef>
              <a:defRPr sz="1100"/>
            </a:lvl7pPr>
            <a:lvl8pPr lvl="7">
              <a:spcBef>
                <a:spcPts val="0"/>
              </a:spcBef>
              <a:defRPr sz="1100"/>
            </a:lvl8pPr>
            <a:lvl9pPr lvl="8">
              <a:spcBef>
                <a:spcPts val="0"/>
              </a:spcBef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Shape 69"/>
          <p:cNvSpPr/>
          <p:nvPr>
            <p:ph idx="2" type="sldImg"/>
          </p:nvPr>
        </p:nvSpPr>
        <p:spPr>
          <a:xfrm>
            <a:off x="397565" y="687049"/>
            <a:ext cx="6063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70" name="Shape 70"/>
          <p:cNvSpPr txBox="1"/>
          <p:nvPr>
            <p:ph idx="1" type="body"/>
          </p:nvPr>
        </p:nvSpPr>
        <p:spPr>
          <a:xfrm>
            <a:off x="685799" y="4343399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650" lIns="91300" rIns="91300" tIns="45650">
            <a:noAutofit/>
          </a:bodyPr>
          <a:lstStyle/>
          <a:p>
            <a:pPr indent="0" lvl="0" marL="0" marR="0" rtl="0" algn="l">
              <a:spcBef>
                <a:spcPts val="0"/>
              </a:spcBef>
              <a:buClr>
                <a:schemeClr val="dk1"/>
              </a:buClr>
              <a:buFont typeface="Calibri"/>
              <a:buNone/>
            </a:pPr>
            <a:r>
              <a:t/>
            </a:r>
            <a:endParaRPr sz="1400"/>
          </a:p>
        </p:txBody>
      </p:sp>
      <p:sp>
        <p:nvSpPr>
          <p:cNvPr id="71" name="Shape 71"/>
          <p:cNvSpPr txBox="1"/>
          <p:nvPr>
            <p:ph idx="12" type="sldNum"/>
          </p:nvPr>
        </p:nvSpPr>
        <p:spPr>
          <a:xfrm>
            <a:off x="3884612" y="868521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650" lIns="91300" rIns="91300" tIns="4565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</a:pPr>
            <a:r>
              <a:rPr b="0" i="0" lang="en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32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Shape 133"/>
          <p:cNvSpPr/>
          <p:nvPr>
            <p:ph idx="2" type="sldImg"/>
          </p:nvPr>
        </p:nvSpPr>
        <p:spPr>
          <a:xfrm>
            <a:off x="397565" y="687049"/>
            <a:ext cx="6063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134" name="Shape 134"/>
          <p:cNvSpPr txBox="1"/>
          <p:nvPr>
            <p:ph idx="1" type="body"/>
          </p:nvPr>
        </p:nvSpPr>
        <p:spPr>
          <a:xfrm>
            <a:off x="685799" y="4343399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650" lIns="91300" rIns="91300" tIns="45650">
            <a:noAutofit/>
          </a:bodyPr>
          <a:lstStyle/>
          <a:p>
            <a:pPr indent="0" lvl="0" marL="0" marR="0" rtl="0" algn="l">
              <a:spcBef>
                <a:spcPts val="0"/>
              </a:spcBef>
              <a:buClr>
                <a:schemeClr val="dk1"/>
              </a:buClr>
              <a:buFont typeface="Arial"/>
              <a:buNone/>
            </a:pPr>
            <a:r>
              <a:t/>
            </a:r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5" name="Shape 135"/>
          <p:cNvSpPr txBox="1"/>
          <p:nvPr>
            <p:ph idx="12" type="sldNum"/>
          </p:nvPr>
        </p:nvSpPr>
        <p:spPr>
          <a:xfrm>
            <a:off x="3884612" y="868521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650" lIns="91300" rIns="91300" tIns="4565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</a:pPr>
            <a:r>
              <a:rPr b="0" i="0" lang="en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40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Shape 141"/>
          <p:cNvSpPr/>
          <p:nvPr>
            <p:ph idx="2" type="sldImg"/>
          </p:nvPr>
        </p:nvSpPr>
        <p:spPr>
          <a:xfrm>
            <a:off x="397565" y="687049"/>
            <a:ext cx="6063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142" name="Shape 142"/>
          <p:cNvSpPr txBox="1"/>
          <p:nvPr>
            <p:ph idx="1" type="body"/>
          </p:nvPr>
        </p:nvSpPr>
        <p:spPr>
          <a:xfrm>
            <a:off x="685799" y="4343399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650" lIns="91300" rIns="91300" tIns="45650">
            <a:noAutofit/>
          </a:bodyPr>
          <a:lstStyle/>
          <a:p>
            <a:pPr indent="0" lvl="0" marL="0" marR="0" rtl="0" algn="l">
              <a:spcBef>
                <a:spcPts val="0"/>
              </a:spcBef>
              <a:buClr>
                <a:schemeClr val="dk1"/>
              </a:buClr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3" name="Shape 143"/>
          <p:cNvSpPr txBox="1"/>
          <p:nvPr>
            <p:ph idx="12" type="sldNum"/>
          </p:nvPr>
        </p:nvSpPr>
        <p:spPr>
          <a:xfrm>
            <a:off x="3884612" y="868521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650" lIns="91300" rIns="91300" tIns="4565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</a:pPr>
            <a:r>
              <a:rPr b="0" i="0" lang="en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47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Shape 148"/>
          <p:cNvSpPr/>
          <p:nvPr>
            <p:ph idx="2" type="sldImg"/>
          </p:nvPr>
        </p:nvSpPr>
        <p:spPr>
          <a:xfrm>
            <a:off x="397565" y="687049"/>
            <a:ext cx="6063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149" name="Shape 149"/>
          <p:cNvSpPr txBox="1"/>
          <p:nvPr>
            <p:ph idx="1" type="body"/>
          </p:nvPr>
        </p:nvSpPr>
        <p:spPr>
          <a:xfrm>
            <a:off x="685799" y="4343399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650" lIns="91300" rIns="91300" tIns="45650">
            <a:noAutofit/>
          </a:bodyPr>
          <a:lstStyle/>
          <a:p>
            <a:pPr indent="0" lvl="0" marL="0" marR="0" rtl="0" algn="l">
              <a:spcBef>
                <a:spcPts val="0"/>
              </a:spcBef>
              <a:buClr>
                <a:schemeClr val="dk1"/>
              </a:buClr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0" name="Shape 150"/>
          <p:cNvSpPr txBox="1"/>
          <p:nvPr>
            <p:ph idx="12" type="sldNum"/>
          </p:nvPr>
        </p:nvSpPr>
        <p:spPr>
          <a:xfrm>
            <a:off x="3884612" y="868521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650" lIns="91300" rIns="91300" tIns="4565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</a:pPr>
            <a:r>
              <a:rPr b="0" i="0" lang="en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54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Shape 155"/>
          <p:cNvSpPr/>
          <p:nvPr>
            <p:ph idx="2" type="sldImg"/>
          </p:nvPr>
        </p:nvSpPr>
        <p:spPr>
          <a:xfrm>
            <a:off x="397565" y="687049"/>
            <a:ext cx="6063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156" name="Shape 156"/>
          <p:cNvSpPr txBox="1"/>
          <p:nvPr>
            <p:ph idx="1" type="body"/>
          </p:nvPr>
        </p:nvSpPr>
        <p:spPr>
          <a:xfrm>
            <a:off x="685799" y="4343399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650" lIns="91300" rIns="91300" tIns="45650">
            <a:noAutofit/>
          </a:bodyPr>
          <a:lstStyle/>
          <a:p>
            <a:pPr indent="0" lvl="0" marL="0" marR="0" rtl="0" algn="l">
              <a:spcBef>
                <a:spcPts val="0"/>
              </a:spcBef>
              <a:buClr>
                <a:schemeClr val="dk1"/>
              </a:buClr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7" name="Shape 157"/>
          <p:cNvSpPr txBox="1"/>
          <p:nvPr>
            <p:ph idx="12" type="sldNum"/>
          </p:nvPr>
        </p:nvSpPr>
        <p:spPr>
          <a:xfrm>
            <a:off x="3884612" y="868521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650" lIns="91300" rIns="91300" tIns="4565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</a:pPr>
            <a:r>
              <a:rPr b="0" i="0" lang="en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6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Shape 162"/>
          <p:cNvSpPr/>
          <p:nvPr>
            <p:ph idx="2" type="sldImg"/>
          </p:nvPr>
        </p:nvSpPr>
        <p:spPr>
          <a:xfrm>
            <a:off x="397565" y="687049"/>
            <a:ext cx="6063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163" name="Shape 163"/>
          <p:cNvSpPr txBox="1"/>
          <p:nvPr>
            <p:ph idx="1" type="body"/>
          </p:nvPr>
        </p:nvSpPr>
        <p:spPr>
          <a:xfrm>
            <a:off x="685799" y="4343399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650" lIns="91300" rIns="91300" tIns="45650">
            <a:noAutofit/>
          </a:bodyPr>
          <a:lstStyle/>
          <a:p>
            <a:pPr indent="0" lvl="0" marL="0" marR="0" rtl="0" algn="l">
              <a:spcBef>
                <a:spcPts val="0"/>
              </a:spcBef>
              <a:buClr>
                <a:schemeClr val="dk1"/>
              </a:buClr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4" name="Shape 164"/>
          <p:cNvSpPr txBox="1"/>
          <p:nvPr>
            <p:ph idx="12" type="sldNum"/>
          </p:nvPr>
        </p:nvSpPr>
        <p:spPr>
          <a:xfrm>
            <a:off x="3884612" y="868521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650" lIns="91300" rIns="91300" tIns="4565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</a:pPr>
            <a:r>
              <a:rPr b="0" i="0" lang="en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68" name="Shape 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Shape 169"/>
          <p:cNvSpPr/>
          <p:nvPr>
            <p:ph idx="2" type="sldImg"/>
          </p:nvPr>
        </p:nvSpPr>
        <p:spPr>
          <a:xfrm>
            <a:off x="397565" y="687049"/>
            <a:ext cx="6063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170" name="Shape 170"/>
          <p:cNvSpPr txBox="1"/>
          <p:nvPr>
            <p:ph idx="1" type="body"/>
          </p:nvPr>
        </p:nvSpPr>
        <p:spPr>
          <a:xfrm>
            <a:off x="685799" y="4343399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650" lIns="91300" rIns="91300" tIns="45650">
            <a:noAutofit/>
          </a:bodyPr>
          <a:lstStyle/>
          <a:p>
            <a:pPr indent="-304800" lvl="0" marL="457200" rtl="0">
              <a:spcBef>
                <a:spcPts val="0"/>
              </a:spcBef>
              <a:buClr>
                <a:schemeClr val="dk1"/>
              </a:buClr>
              <a:buSzPct val="100000"/>
              <a:buAutoNum type="alphaUcPeriod"/>
            </a:pPr>
            <a:r>
              <a:rPr lang="en" sz="1200">
                <a:solidFill>
                  <a:schemeClr val="dk1"/>
                </a:solidFill>
              </a:rPr>
              <a:t>Confirm</a:t>
            </a:r>
          </a:p>
          <a:p>
            <a:pPr indent="-304800" lvl="0" marL="457200" rtl="0">
              <a:spcBef>
                <a:spcPts val="0"/>
              </a:spcBef>
              <a:buClr>
                <a:schemeClr val="dk1"/>
              </a:buClr>
              <a:buSzPct val="100000"/>
              <a:buChar char="●"/>
            </a:pPr>
            <a:r>
              <a:rPr lang="en" sz="1200">
                <a:solidFill>
                  <a:schemeClr val="dk1"/>
                </a:solidFill>
              </a:rPr>
              <a:t>Make sure volunteer agrees he/she did not live up to expectation; that it was not a miscommunication or other “technical” issue.</a:t>
            </a:r>
          </a:p>
          <a:p>
            <a:pPr indent="-304800" lvl="0" marL="457200" rtl="0">
              <a:spcBef>
                <a:spcPts val="0"/>
              </a:spcBef>
              <a:buClr>
                <a:schemeClr val="dk1"/>
              </a:buClr>
              <a:buSzPct val="100000"/>
              <a:buAutoNum type="alphaUcPeriod"/>
            </a:pPr>
            <a:r>
              <a:rPr lang="en" sz="1200">
                <a:solidFill>
                  <a:schemeClr val="dk1"/>
                </a:solidFill>
              </a:rPr>
              <a:t>Coach  </a:t>
            </a:r>
          </a:p>
          <a:p>
            <a:pPr indent="-304800" lvl="0" marL="457200" rtl="0">
              <a:spcBef>
                <a:spcPts val="0"/>
              </a:spcBef>
              <a:buClr>
                <a:schemeClr val="dk1"/>
              </a:buClr>
              <a:buSzPct val="100000"/>
              <a:buChar char="●"/>
            </a:pPr>
            <a:r>
              <a:rPr lang="en" sz="1200">
                <a:solidFill>
                  <a:schemeClr val="dk1"/>
                </a:solidFill>
              </a:rPr>
              <a:t>Foster a culture of evaluation, nonjudgmental feedback and support. </a:t>
            </a:r>
          </a:p>
          <a:p>
            <a:pPr indent="-304800" lvl="0" marL="457200" rtl="0">
              <a:spcBef>
                <a:spcPts val="0"/>
              </a:spcBef>
              <a:buClr>
                <a:schemeClr val="dk1"/>
              </a:buClr>
              <a:buSzPct val="100000"/>
              <a:buChar char="●"/>
            </a:pPr>
            <a:r>
              <a:rPr lang="en" sz="1200">
                <a:solidFill>
                  <a:schemeClr val="dk1"/>
                </a:solidFill>
              </a:rPr>
              <a:t>Use the situation as a learning opportunity on their role in the overall project.</a:t>
            </a:r>
          </a:p>
          <a:p>
            <a:pPr indent="-304800" lvl="0" marL="457200" rtl="0">
              <a:spcBef>
                <a:spcPts val="0"/>
              </a:spcBef>
              <a:buClr>
                <a:schemeClr val="dk1"/>
              </a:buClr>
              <a:buSzPct val="100000"/>
              <a:buAutoNum type="alphaUcPeriod"/>
            </a:pPr>
            <a:r>
              <a:rPr lang="en" sz="1200">
                <a:solidFill>
                  <a:schemeClr val="dk1"/>
                </a:solidFill>
              </a:rPr>
              <a:t>Compliment</a:t>
            </a:r>
          </a:p>
          <a:p>
            <a:pPr indent="-304800" lvl="0" marL="457200" rtl="0">
              <a:spcBef>
                <a:spcPts val="0"/>
              </a:spcBef>
              <a:buClr>
                <a:schemeClr val="dk1"/>
              </a:buClr>
              <a:buSzPct val="100000"/>
              <a:buChar char="●"/>
            </a:pPr>
            <a:r>
              <a:rPr lang="en" sz="1200">
                <a:solidFill>
                  <a:schemeClr val="dk1"/>
                </a:solidFill>
              </a:rPr>
              <a:t>Affirm the volunteer. Let them know what they do well and how valuable they are to the team.</a:t>
            </a:r>
          </a:p>
          <a:p>
            <a:pPr indent="-304800" lvl="0" marL="457200" rtl="0">
              <a:spcBef>
                <a:spcPts val="0"/>
              </a:spcBef>
              <a:buClr>
                <a:schemeClr val="dk1"/>
              </a:buClr>
              <a:buSzPct val="100000"/>
              <a:buAutoNum type="alphaUcPeriod"/>
            </a:pPr>
            <a:r>
              <a:rPr lang="en" sz="1200">
                <a:solidFill>
                  <a:schemeClr val="dk1"/>
                </a:solidFill>
              </a:rPr>
              <a:t>Correct</a:t>
            </a:r>
          </a:p>
          <a:p>
            <a:pPr indent="-304800" lvl="0" marL="457200" rtl="0">
              <a:spcBef>
                <a:spcPts val="0"/>
              </a:spcBef>
              <a:buClr>
                <a:schemeClr val="dk1"/>
              </a:buClr>
              <a:buSzPct val="100000"/>
              <a:buChar char="●"/>
            </a:pPr>
            <a:r>
              <a:rPr lang="en" sz="1200">
                <a:solidFill>
                  <a:schemeClr val="dk1"/>
                </a:solidFill>
              </a:rPr>
              <a:t>Outline and agree on the appropriate time-bound corrective accountability measures to get back on track, if possible. </a:t>
            </a:r>
          </a:p>
          <a:p>
            <a:pPr indent="-304800" lvl="0" marL="457200" rtl="0">
              <a:spcBef>
                <a:spcPts val="0"/>
              </a:spcBef>
              <a:buClr>
                <a:schemeClr val="dk1"/>
              </a:buClr>
              <a:buSzPct val="100000"/>
              <a:buChar char="●"/>
            </a:pPr>
            <a:r>
              <a:rPr lang="en" sz="1200">
                <a:solidFill>
                  <a:schemeClr val="dk1"/>
                </a:solidFill>
              </a:rPr>
              <a:t>Document who needs to do what and by when.</a:t>
            </a:r>
          </a:p>
          <a:p>
            <a:pPr indent="-304800" lvl="0" marL="457200" rtl="0">
              <a:spcBef>
                <a:spcPts val="0"/>
              </a:spcBef>
              <a:buClr>
                <a:schemeClr val="dk1"/>
              </a:buClr>
              <a:buSzPct val="100000"/>
              <a:buAutoNum type="alphaUcPeriod"/>
            </a:pPr>
            <a:r>
              <a:rPr lang="en" sz="1200">
                <a:solidFill>
                  <a:schemeClr val="dk1"/>
                </a:solidFill>
              </a:rPr>
              <a:t>Consequences </a:t>
            </a:r>
          </a:p>
          <a:p>
            <a:pPr indent="-304800" lvl="0" marL="457200" rtl="0">
              <a:spcBef>
                <a:spcPts val="0"/>
              </a:spcBef>
              <a:buClr>
                <a:schemeClr val="dk1"/>
              </a:buClr>
              <a:buSzPct val="100000"/>
              <a:buChar char="●"/>
            </a:pPr>
            <a:r>
              <a:rPr lang="en" sz="1200">
                <a:solidFill>
                  <a:schemeClr val="dk1"/>
                </a:solidFill>
              </a:rPr>
              <a:t>Accountability measures should match the gravity of the infraction</a:t>
            </a:r>
          </a:p>
          <a:p>
            <a:pPr indent="-304800" lvl="0" marL="457200" rtl="0">
              <a:spcBef>
                <a:spcPts val="0"/>
              </a:spcBef>
              <a:buClr>
                <a:schemeClr val="dk1"/>
              </a:buClr>
              <a:buSzPct val="100000"/>
              <a:buChar char="●"/>
            </a:pPr>
            <a:r>
              <a:rPr lang="en" sz="1200">
                <a:solidFill>
                  <a:schemeClr val="dk1"/>
                </a:solidFill>
              </a:rPr>
              <a:t>Might include removal from role(s), suspension or termination of leadership privilege</a:t>
            </a:r>
          </a:p>
          <a:p>
            <a:pPr indent="0" lvl="0" marL="0" marR="0" rtl="0" algn="l">
              <a:spcBef>
                <a:spcPts val="0"/>
              </a:spcBef>
              <a:buClr>
                <a:schemeClr val="dk1"/>
              </a:buClr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1" name="Shape 171"/>
          <p:cNvSpPr txBox="1"/>
          <p:nvPr>
            <p:ph idx="12" type="sldNum"/>
          </p:nvPr>
        </p:nvSpPr>
        <p:spPr>
          <a:xfrm>
            <a:off x="3884612" y="868521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650" lIns="91300" rIns="91300" tIns="4565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</a:pPr>
            <a:r>
              <a:rPr b="0" i="0" lang="en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75" name="Shape 1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Shape 176"/>
          <p:cNvSpPr/>
          <p:nvPr>
            <p:ph idx="2" type="sldImg"/>
          </p:nvPr>
        </p:nvSpPr>
        <p:spPr>
          <a:xfrm>
            <a:off x="397565" y="687049"/>
            <a:ext cx="6063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177" name="Shape 177"/>
          <p:cNvSpPr txBox="1"/>
          <p:nvPr>
            <p:ph idx="1" type="body"/>
          </p:nvPr>
        </p:nvSpPr>
        <p:spPr>
          <a:xfrm>
            <a:off x="685799" y="4343399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650" lIns="91300" rIns="91300" tIns="45650">
            <a:noAutofit/>
          </a:bodyPr>
          <a:lstStyle/>
          <a:p>
            <a:pPr indent="0" lvl="0" marL="0" marR="0" rtl="0" algn="l">
              <a:spcBef>
                <a:spcPts val="0"/>
              </a:spcBef>
              <a:buClr>
                <a:schemeClr val="dk1"/>
              </a:buClr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8" name="Shape 178"/>
          <p:cNvSpPr txBox="1"/>
          <p:nvPr>
            <p:ph idx="12" type="sldNum"/>
          </p:nvPr>
        </p:nvSpPr>
        <p:spPr>
          <a:xfrm>
            <a:off x="3884612" y="868521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650" lIns="91300" rIns="91300" tIns="4565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</a:pPr>
            <a:r>
              <a:rPr b="0" i="0" lang="en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82" name="Shape 1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Shape 183"/>
          <p:cNvSpPr/>
          <p:nvPr>
            <p:ph idx="2" type="sldImg"/>
          </p:nvPr>
        </p:nvSpPr>
        <p:spPr>
          <a:xfrm>
            <a:off x="397565" y="687049"/>
            <a:ext cx="6063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184" name="Shape 184"/>
          <p:cNvSpPr txBox="1"/>
          <p:nvPr>
            <p:ph idx="1" type="body"/>
          </p:nvPr>
        </p:nvSpPr>
        <p:spPr>
          <a:xfrm>
            <a:off x="685799" y="4343399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650" lIns="91300" rIns="91300" tIns="45650">
            <a:noAutofit/>
          </a:bodyPr>
          <a:lstStyle/>
          <a:p>
            <a:pPr indent="0" lvl="0" marL="0" marR="0" rtl="0" algn="l">
              <a:spcBef>
                <a:spcPts val="0"/>
              </a:spcBef>
              <a:buClr>
                <a:schemeClr val="dk1"/>
              </a:buClr>
              <a:buFont typeface="Arial"/>
              <a:buNone/>
            </a:pPr>
            <a:r>
              <a:t/>
            </a:r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5" name="Shape 185"/>
          <p:cNvSpPr txBox="1"/>
          <p:nvPr>
            <p:ph idx="12" type="sldNum"/>
          </p:nvPr>
        </p:nvSpPr>
        <p:spPr>
          <a:xfrm>
            <a:off x="3884612" y="868521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650" lIns="91300" rIns="91300" tIns="4565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</a:pPr>
            <a:r>
              <a:rPr b="0" i="0" lang="en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89" name="Shape 1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Shape 190"/>
          <p:cNvSpPr/>
          <p:nvPr>
            <p:ph idx="2" type="sldImg"/>
          </p:nvPr>
        </p:nvSpPr>
        <p:spPr>
          <a:xfrm>
            <a:off x="397565" y="687049"/>
            <a:ext cx="6063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191" name="Shape 191"/>
          <p:cNvSpPr txBox="1"/>
          <p:nvPr>
            <p:ph idx="1" type="body"/>
          </p:nvPr>
        </p:nvSpPr>
        <p:spPr>
          <a:xfrm>
            <a:off x="685799" y="4343399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650" lIns="91300" rIns="91300" tIns="45650">
            <a:noAutofit/>
          </a:bodyPr>
          <a:lstStyle/>
          <a:p>
            <a:pPr indent="-304800" lvl="0" marL="457200" marR="0" rtl="0" algn="l">
              <a:spcBef>
                <a:spcPts val="0"/>
              </a:spcBef>
              <a:buClr>
                <a:schemeClr val="dk1"/>
              </a:buClr>
              <a:buSzPct val="100000"/>
              <a:buFont typeface="Calibri"/>
              <a:buAutoNum type="arabicPeriod"/>
            </a:pPr>
            <a:r>
              <a:rPr lang="en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Be Inclusive</a:t>
            </a:r>
          </a:p>
          <a:p>
            <a:pPr indent="-304800" lvl="0" marL="457200" marR="0" rtl="0" algn="l">
              <a:spcBef>
                <a:spcPts val="0"/>
              </a:spcBef>
              <a:buClr>
                <a:schemeClr val="dk1"/>
              </a:buClr>
              <a:buSzPct val="100000"/>
              <a:buFont typeface="Calibri"/>
              <a:buAutoNum type="arabicPeriod"/>
            </a:pPr>
            <a:r>
              <a:rPr lang="en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Emphasis on Bottom-Up Organizing</a:t>
            </a:r>
          </a:p>
          <a:p>
            <a:pPr indent="-304800" lvl="0" marL="457200" marR="0" rtl="0" algn="l">
              <a:spcBef>
                <a:spcPts val="0"/>
              </a:spcBef>
              <a:buClr>
                <a:schemeClr val="dk1"/>
              </a:buClr>
              <a:buSzPct val="100000"/>
              <a:buFont typeface="Calibri"/>
              <a:buAutoNum type="arabicPeriod"/>
            </a:pPr>
            <a:r>
              <a:rPr lang="en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Let People Speak for Themselves</a:t>
            </a:r>
          </a:p>
          <a:p>
            <a:pPr indent="-304800" lvl="0" marL="457200" marR="0" rtl="0" algn="l">
              <a:spcBef>
                <a:spcPts val="0"/>
              </a:spcBef>
              <a:buClr>
                <a:schemeClr val="dk1"/>
              </a:buClr>
              <a:buSzPct val="100000"/>
              <a:buFont typeface="Calibri"/>
              <a:buAutoNum type="arabicPeriod"/>
            </a:pPr>
            <a:r>
              <a:rPr lang="en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Work Together in Solidarity and Mutuality</a:t>
            </a:r>
          </a:p>
          <a:p>
            <a:pPr indent="-304800" lvl="0" marL="457200" marR="0" rtl="0" algn="l">
              <a:spcBef>
                <a:spcPts val="0"/>
              </a:spcBef>
              <a:buClr>
                <a:schemeClr val="dk1"/>
              </a:buClr>
              <a:buSzPct val="100000"/>
              <a:buFont typeface="Calibri"/>
              <a:buAutoNum type="arabicPeriod"/>
            </a:pPr>
            <a:r>
              <a:rPr lang="en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Build Just Relationships Among Ourselves</a:t>
            </a:r>
          </a:p>
          <a:p>
            <a:pPr indent="-304800" lvl="0" marL="457200" marR="0" rtl="0" algn="l">
              <a:spcBef>
                <a:spcPts val="0"/>
              </a:spcBef>
              <a:buClr>
                <a:schemeClr val="dk1"/>
              </a:buClr>
              <a:buSzPct val="100000"/>
              <a:buFont typeface="Calibri"/>
              <a:buAutoNum type="arabicPeriod"/>
            </a:pPr>
            <a:r>
              <a:rPr lang="en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Commitment to Self-Transformation</a:t>
            </a:r>
          </a:p>
        </p:txBody>
      </p:sp>
      <p:sp>
        <p:nvSpPr>
          <p:cNvPr id="192" name="Shape 192"/>
          <p:cNvSpPr txBox="1"/>
          <p:nvPr>
            <p:ph idx="12" type="sldNum"/>
          </p:nvPr>
        </p:nvSpPr>
        <p:spPr>
          <a:xfrm>
            <a:off x="3884612" y="868521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650" lIns="91300" rIns="91300" tIns="4565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</a:pPr>
            <a:r>
              <a:rPr b="0" i="0" lang="en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96" name="Shape 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" name="Shape 197"/>
          <p:cNvSpPr/>
          <p:nvPr>
            <p:ph idx="2" type="sldImg"/>
          </p:nvPr>
        </p:nvSpPr>
        <p:spPr>
          <a:xfrm>
            <a:off x="397565" y="687049"/>
            <a:ext cx="6063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198" name="Shape 198"/>
          <p:cNvSpPr txBox="1"/>
          <p:nvPr>
            <p:ph idx="1" type="body"/>
          </p:nvPr>
        </p:nvSpPr>
        <p:spPr>
          <a:xfrm>
            <a:off x="685799" y="4343399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650" lIns="91300" rIns="91300" tIns="45650">
            <a:noAutofit/>
          </a:bodyPr>
          <a:lstStyle/>
          <a:p>
            <a:pPr indent="0" lvl="0" marL="0" marR="0" rtl="0" algn="l">
              <a:spcBef>
                <a:spcPts val="0"/>
              </a:spcBef>
              <a:buClr>
                <a:schemeClr val="dk1"/>
              </a:buClr>
              <a:buFont typeface="Arial"/>
              <a:buNone/>
            </a:pPr>
            <a:r>
              <a:t/>
            </a:r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9" name="Shape 199"/>
          <p:cNvSpPr txBox="1"/>
          <p:nvPr>
            <p:ph idx="12" type="sldNum"/>
          </p:nvPr>
        </p:nvSpPr>
        <p:spPr>
          <a:xfrm>
            <a:off x="3884612" y="868521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650" lIns="91300" rIns="91300" tIns="4565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</a:pPr>
            <a:r>
              <a:rPr b="0" i="0" lang="en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75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Shape 76"/>
          <p:cNvSpPr/>
          <p:nvPr>
            <p:ph idx="2" type="sldImg"/>
          </p:nvPr>
        </p:nvSpPr>
        <p:spPr>
          <a:xfrm>
            <a:off x="397565" y="687049"/>
            <a:ext cx="6063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77" name="Shape 77"/>
          <p:cNvSpPr txBox="1"/>
          <p:nvPr>
            <p:ph idx="1" type="body"/>
          </p:nvPr>
        </p:nvSpPr>
        <p:spPr>
          <a:xfrm>
            <a:off x="685799" y="4343399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650" lIns="91300" rIns="91300" tIns="45650">
            <a:noAutofit/>
          </a:bodyPr>
          <a:lstStyle/>
          <a:p>
            <a:pPr indent="0" lvl="0" marL="0" marR="0" rtl="0" algn="l">
              <a:spcBef>
                <a:spcPts val="0"/>
              </a:spcBef>
              <a:buClr>
                <a:schemeClr val="dk1"/>
              </a:buClr>
              <a:buFont typeface="Arial"/>
              <a:buNone/>
            </a:pPr>
            <a:r>
              <a:t/>
            </a:r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8" name="Shape 78"/>
          <p:cNvSpPr txBox="1"/>
          <p:nvPr>
            <p:ph idx="12" type="sldNum"/>
          </p:nvPr>
        </p:nvSpPr>
        <p:spPr>
          <a:xfrm>
            <a:off x="3884612" y="868521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650" lIns="91300" rIns="91300" tIns="4565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</a:pPr>
            <a:r>
              <a:rPr b="0" i="0" lang="en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203" name="Shape 2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" name="Shape 204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5" name="Shape 205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209" name="Shape 2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" name="Shape 210"/>
          <p:cNvSpPr/>
          <p:nvPr>
            <p:ph idx="2" type="sldImg"/>
          </p:nvPr>
        </p:nvSpPr>
        <p:spPr>
          <a:xfrm>
            <a:off x="397565" y="687049"/>
            <a:ext cx="6063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211" name="Shape 211"/>
          <p:cNvSpPr txBox="1"/>
          <p:nvPr>
            <p:ph idx="1" type="body"/>
          </p:nvPr>
        </p:nvSpPr>
        <p:spPr>
          <a:xfrm>
            <a:off x="685799" y="4343399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650" lIns="91300" rIns="91300" tIns="45650">
            <a:noAutofit/>
          </a:bodyPr>
          <a:lstStyle/>
          <a:p>
            <a:pPr indent="-304800" lvl="0" marL="457200" rtl="0">
              <a:spcBef>
                <a:spcPts val="0"/>
              </a:spcBef>
              <a:buClr>
                <a:schemeClr val="dk1"/>
              </a:buClr>
              <a:buSzPct val="100000"/>
              <a:buAutoNum type="alphaUcPeriod"/>
            </a:pPr>
            <a:r>
              <a:rPr lang="en" sz="1200">
                <a:solidFill>
                  <a:schemeClr val="dk1"/>
                </a:solidFill>
              </a:rPr>
              <a:t>Confirm</a:t>
            </a:r>
          </a:p>
          <a:p>
            <a:pPr indent="-304800" lvl="0" marL="457200" rtl="0">
              <a:spcBef>
                <a:spcPts val="0"/>
              </a:spcBef>
              <a:buClr>
                <a:schemeClr val="dk1"/>
              </a:buClr>
              <a:buSzPct val="100000"/>
              <a:buChar char="●"/>
            </a:pPr>
            <a:r>
              <a:rPr lang="en" sz="1200">
                <a:solidFill>
                  <a:schemeClr val="dk1"/>
                </a:solidFill>
              </a:rPr>
              <a:t>Make sure volunteer agrees he/she did not live up to expectation; that it was not a miscommunication or other “technical” issue.</a:t>
            </a:r>
          </a:p>
          <a:p>
            <a:pPr indent="-304800" lvl="0" marL="457200" rtl="0">
              <a:spcBef>
                <a:spcPts val="0"/>
              </a:spcBef>
              <a:buClr>
                <a:schemeClr val="dk1"/>
              </a:buClr>
              <a:buSzPct val="100000"/>
              <a:buAutoNum type="alphaUcPeriod"/>
            </a:pPr>
            <a:r>
              <a:rPr lang="en" sz="1200">
                <a:solidFill>
                  <a:schemeClr val="dk1"/>
                </a:solidFill>
              </a:rPr>
              <a:t>Coach  </a:t>
            </a:r>
          </a:p>
          <a:p>
            <a:pPr indent="-304800" lvl="0" marL="457200" rtl="0">
              <a:spcBef>
                <a:spcPts val="0"/>
              </a:spcBef>
              <a:buClr>
                <a:schemeClr val="dk1"/>
              </a:buClr>
              <a:buSzPct val="100000"/>
              <a:buChar char="●"/>
            </a:pPr>
            <a:r>
              <a:rPr lang="en" sz="1200">
                <a:solidFill>
                  <a:schemeClr val="dk1"/>
                </a:solidFill>
              </a:rPr>
              <a:t>Foster a culture of evaluation, nonjudgmental feedback and support. </a:t>
            </a:r>
          </a:p>
          <a:p>
            <a:pPr indent="-304800" lvl="0" marL="457200" rtl="0">
              <a:spcBef>
                <a:spcPts val="0"/>
              </a:spcBef>
              <a:buClr>
                <a:schemeClr val="dk1"/>
              </a:buClr>
              <a:buSzPct val="100000"/>
              <a:buChar char="●"/>
            </a:pPr>
            <a:r>
              <a:rPr lang="en" sz="1200">
                <a:solidFill>
                  <a:schemeClr val="dk1"/>
                </a:solidFill>
              </a:rPr>
              <a:t>Use the situation as a learning opportunity on their role in the overall project.</a:t>
            </a:r>
          </a:p>
          <a:p>
            <a:pPr indent="-304800" lvl="0" marL="457200" rtl="0">
              <a:spcBef>
                <a:spcPts val="0"/>
              </a:spcBef>
              <a:buClr>
                <a:schemeClr val="dk1"/>
              </a:buClr>
              <a:buSzPct val="100000"/>
              <a:buAutoNum type="alphaUcPeriod"/>
            </a:pPr>
            <a:r>
              <a:rPr lang="en" sz="1200">
                <a:solidFill>
                  <a:schemeClr val="dk1"/>
                </a:solidFill>
              </a:rPr>
              <a:t>Compliment</a:t>
            </a:r>
          </a:p>
          <a:p>
            <a:pPr indent="-304800" lvl="0" marL="457200" rtl="0">
              <a:spcBef>
                <a:spcPts val="0"/>
              </a:spcBef>
              <a:buClr>
                <a:schemeClr val="dk1"/>
              </a:buClr>
              <a:buSzPct val="100000"/>
              <a:buChar char="●"/>
            </a:pPr>
            <a:r>
              <a:rPr lang="en" sz="1200">
                <a:solidFill>
                  <a:schemeClr val="dk1"/>
                </a:solidFill>
              </a:rPr>
              <a:t>Affirm the volunteer. Let them know what they do well and how valuable they are to the team.</a:t>
            </a:r>
          </a:p>
          <a:p>
            <a:pPr indent="-304800" lvl="0" marL="457200" rtl="0">
              <a:spcBef>
                <a:spcPts val="0"/>
              </a:spcBef>
              <a:buClr>
                <a:schemeClr val="dk1"/>
              </a:buClr>
              <a:buSzPct val="100000"/>
              <a:buAutoNum type="alphaUcPeriod"/>
            </a:pPr>
            <a:r>
              <a:rPr lang="en" sz="1200">
                <a:solidFill>
                  <a:schemeClr val="dk1"/>
                </a:solidFill>
              </a:rPr>
              <a:t>Correct</a:t>
            </a:r>
          </a:p>
          <a:p>
            <a:pPr indent="-304800" lvl="0" marL="457200" rtl="0">
              <a:spcBef>
                <a:spcPts val="0"/>
              </a:spcBef>
              <a:buClr>
                <a:schemeClr val="dk1"/>
              </a:buClr>
              <a:buSzPct val="100000"/>
              <a:buChar char="●"/>
            </a:pPr>
            <a:r>
              <a:rPr lang="en" sz="1200">
                <a:solidFill>
                  <a:schemeClr val="dk1"/>
                </a:solidFill>
              </a:rPr>
              <a:t>Outline and agree on the appropriate time-bound corrective accountability measures to get back on track, if possible. </a:t>
            </a:r>
          </a:p>
          <a:p>
            <a:pPr indent="-304800" lvl="0" marL="457200" rtl="0">
              <a:spcBef>
                <a:spcPts val="0"/>
              </a:spcBef>
              <a:buClr>
                <a:schemeClr val="dk1"/>
              </a:buClr>
              <a:buSzPct val="100000"/>
              <a:buChar char="●"/>
            </a:pPr>
            <a:r>
              <a:rPr lang="en" sz="1200">
                <a:solidFill>
                  <a:schemeClr val="dk1"/>
                </a:solidFill>
              </a:rPr>
              <a:t>Document who needs to do what and by when.</a:t>
            </a:r>
          </a:p>
          <a:p>
            <a:pPr indent="-304800" lvl="0" marL="457200" rtl="0">
              <a:spcBef>
                <a:spcPts val="0"/>
              </a:spcBef>
              <a:buClr>
                <a:schemeClr val="dk1"/>
              </a:buClr>
              <a:buSzPct val="100000"/>
              <a:buAutoNum type="alphaUcPeriod"/>
            </a:pPr>
            <a:r>
              <a:rPr lang="en" sz="1200">
                <a:solidFill>
                  <a:schemeClr val="dk1"/>
                </a:solidFill>
              </a:rPr>
              <a:t>Consequences </a:t>
            </a:r>
          </a:p>
          <a:p>
            <a:pPr indent="-304800" lvl="0" marL="457200" rtl="0">
              <a:spcBef>
                <a:spcPts val="0"/>
              </a:spcBef>
              <a:buClr>
                <a:schemeClr val="dk1"/>
              </a:buClr>
              <a:buSzPct val="100000"/>
              <a:buChar char="●"/>
            </a:pPr>
            <a:r>
              <a:rPr lang="en" sz="1200">
                <a:solidFill>
                  <a:schemeClr val="dk1"/>
                </a:solidFill>
              </a:rPr>
              <a:t>Accountability measures should match the gravity of the infraction</a:t>
            </a:r>
          </a:p>
          <a:p>
            <a:pPr indent="-304800" lvl="0" marL="457200" rtl="0">
              <a:spcBef>
                <a:spcPts val="0"/>
              </a:spcBef>
              <a:buClr>
                <a:schemeClr val="dk1"/>
              </a:buClr>
              <a:buSzPct val="100000"/>
              <a:buChar char="●"/>
            </a:pPr>
            <a:r>
              <a:rPr lang="en" sz="1200">
                <a:solidFill>
                  <a:schemeClr val="dk1"/>
                </a:solidFill>
              </a:rPr>
              <a:t>Might include removal from role(s), suspension or termination of leadership privilege</a:t>
            </a:r>
          </a:p>
          <a:p>
            <a:pPr indent="0" lvl="0" marL="0" marR="0" rtl="0" algn="l">
              <a:spcBef>
                <a:spcPts val="0"/>
              </a:spcBef>
              <a:buClr>
                <a:schemeClr val="dk1"/>
              </a:buClr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2" name="Shape 212"/>
          <p:cNvSpPr txBox="1"/>
          <p:nvPr>
            <p:ph idx="12" type="sldNum"/>
          </p:nvPr>
        </p:nvSpPr>
        <p:spPr>
          <a:xfrm>
            <a:off x="3884612" y="868521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650" lIns="91300" rIns="91300" tIns="4565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</a:pPr>
            <a:r>
              <a:rPr b="0" i="0" lang="en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216" name="Shape 2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" name="Shape 217"/>
          <p:cNvSpPr/>
          <p:nvPr>
            <p:ph idx="2" type="sldImg"/>
          </p:nvPr>
        </p:nvSpPr>
        <p:spPr>
          <a:xfrm>
            <a:off x="397565" y="687049"/>
            <a:ext cx="6063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218" name="Shape 218"/>
          <p:cNvSpPr txBox="1"/>
          <p:nvPr>
            <p:ph idx="1" type="body"/>
          </p:nvPr>
        </p:nvSpPr>
        <p:spPr>
          <a:xfrm>
            <a:off x="685799" y="4343399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650" lIns="91300" rIns="91300" tIns="4565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t/>
            </a:r>
            <a:endParaRPr sz="1200">
              <a:solidFill>
                <a:schemeClr val="dk1"/>
              </a:solidFill>
            </a:endParaRPr>
          </a:p>
          <a:p>
            <a:pPr indent="0" lvl="0" marL="0" marR="0" rtl="0" algn="l">
              <a:spcBef>
                <a:spcPts val="0"/>
              </a:spcBef>
              <a:buClr>
                <a:schemeClr val="dk1"/>
              </a:buClr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9" name="Shape 219"/>
          <p:cNvSpPr txBox="1"/>
          <p:nvPr>
            <p:ph idx="12" type="sldNum"/>
          </p:nvPr>
        </p:nvSpPr>
        <p:spPr>
          <a:xfrm>
            <a:off x="3884612" y="868521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650" lIns="91300" rIns="91300" tIns="4565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</a:pPr>
            <a:r>
              <a:rPr b="0" i="0" lang="en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Shape 84"/>
          <p:cNvSpPr/>
          <p:nvPr>
            <p:ph idx="2" type="sldImg"/>
          </p:nvPr>
        </p:nvSpPr>
        <p:spPr>
          <a:xfrm>
            <a:off x="397565" y="687049"/>
            <a:ext cx="6063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85" name="Shape 85"/>
          <p:cNvSpPr txBox="1"/>
          <p:nvPr>
            <p:ph idx="1" type="body"/>
          </p:nvPr>
        </p:nvSpPr>
        <p:spPr>
          <a:xfrm>
            <a:off x="685799" y="4343399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650" lIns="91300" rIns="91300" tIns="4565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t/>
            </a:r>
            <a:endParaRPr sz="1800">
              <a:solidFill>
                <a:schemeClr val="dk1"/>
              </a:solidFill>
            </a:endParaRPr>
          </a:p>
          <a:p>
            <a:pPr indent="0" lvl="0" marL="0" marR="0" rtl="0" algn="l">
              <a:spcBef>
                <a:spcPts val="0"/>
              </a:spcBef>
              <a:buClr>
                <a:schemeClr val="dk1"/>
              </a:buClr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6" name="Shape 86"/>
          <p:cNvSpPr txBox="1"/>
          <p:nvPr>
            <p:ph idx="12" type="sldNum"/>
          </p:nvPr>
        </p:nvSpPr>
        <p:spPr>
          <a:xfrm>
            <a:off x="3884612" y="868521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650" lIns="91300" rIns="91300" tIns="4565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</a:pPr>
            <a:r>
              <a:rPr b="0" i="0" lang="en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90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Shape 91"/>
          <p:cNvSpPr/>
          <p:nvPr>
            <p:ph idx="2" type="sldImg"/>
          </p:nvPr>
        </p:nvSpPr>
        <p:spPr>
          <a:xfrm>
            <a:off x="397565" y="687049"/>
            <a:ext cx="6063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92" name="Shape 92"/>
          <p:cNvSpPr txBox="1"/>
          <p:nvPr>
            <p:ph idx="1" type="body"/>
          </p:nvPr>
        </p:nvSpPr>
        <p:spPr>
          <a:xfrm>
            <a:off x="685799" y="4343399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650" lIns="91300" rIns="91300" tIns="4565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t/>
            </a:r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lvl="0" rtl="0">
              <a:spcBef>
                <a:spcPts val="0"/>
              </a:spcBef>
              <a:buNone/>
            </a:pPr>
            <a:r>
              <a:t/>
            </a:r>
            <a:endParaRPr sz="1800">
              <a:solidFill>
                <a:schemeClr val="dk1"/>
              </a:solidFill>
            </a:endParaRPr>
          </a:p>
          <a:p>
            <a:pPr indent="0" lvl="0" marL="0" marR="0" rtl="0" algn="l">
              <a:spcBef>
                <a:spcPts val="0"/>
              </a:spcBef>
              <a:buClr>
                <a:schemeClr val="dk1"/>
              </a:buClr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3" name="Shape 93"/>
          <p:cNvSpPr txBox="1"/>
          <p:nvPr>
            <p:ph idx="12" type="sldNum"/>
          </p:nvPr>
        </p:nvSpPr>
        <p:spPr>
          <a:xfrm>
            <a:off x="3884612" y="868521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650" lIns="91300" rIns="91300" tIns="4565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</a:pPr>
            <a:r>
              <a:rPr b="0" i="0" lang="en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97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Shape 98"/>
          <p:cNvSpPr/>
          <p:nvPr>
            <p:ph idx="2" type="sldImg"/>
          </p:nvPr>
        </p:nvSpPr>
        <p:spPr>
          <a:xfrm>
            <a:off x="397565" y="687049"/>
            <a:ext cx="6063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99" name="Shape 99"/>
          <p:cNvSpPr txBox="1"/>
          <p:nvPr>
            <p:ph idx="1" type="body"/>
          </p:nvPr>
        </p:nvSpPr>
        <p:spPr>
          <a:xfrm>
            <a:off x="685799" y="4343399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650" lIns="91300" rIns="91300" tIns="4565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t/>
            </a:r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lvl="0" rtl="0">
              <a:spcBef>
                <a:spcPts val="0"/>
              </a:spcBef>
              <a:buNone/>
            </a:pPr>
            <a:r>
              <a:t/>
            </a:r>
            <a:endParaRPr sz="1800">
              <a:solidFill>
                <a:schemeClr val="dk1"/>
              </a:solidFill>
            </a:endParaRPr>
          </a:p>
          <a:p>
            <a:pPr indent="0" lvl="0" marL="0" marR="0" rtl="0" algn="l">
              <a:spcBef>
                <a:spcPts val="0"/>
              </a:spcBef>
              <a:buClr>
                <a:schemeClr val="dk1"/>
              </a:buClr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0" name="Shape 100"/>
          <p:cNvSpPr txBox="1"/>
          <p:nvPr>
            <p:ph idx="12" type="sldNum"/>
          </p:nvPr>
        </p:nvSpPr>
        <p:spPr>
          <a:xfrm>
            <a:off x="3884612" y="868521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650" lIns="91300" rIns="91300" tIns="4565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</a:pPr>
            <a:r>
              <a:rPr b="0" i="0" lang="en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04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Shape 105"/>
          <p:cNvSpPr/>
          <p:nvPr>
            <p:ph idx="2" type="sldImg"/>
          </p:nvPr>
        </p:nvSpPr>
        <p:spPr>
          <a:xfrm>
            <a:off x="397565" y="687049"/>
            <a:ext cx="6063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106" name="Shape 106"/>
          <p:cNvSpPr txBox="1"/>
          <p:nvPr>
            <p:ph idx="1" type="body"/>
          </p:nvPr>
        </p:nvSpPr>
        <p:spPr>
          <a:xfrm>
            <a:off x="685799" y="4343399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650" lIns="91300" rIns="91300" tIns="45650">
            <a:noAutofit/>
          </a:bodyPr>
          <a:lstStyle/>
          <a:p>
            <a:pPr indent="0" lvl="0" marL="0" marR="0" rtl="0" algn="l">
              <a:spcBef>
                <a:spcPts val="0"/>
              </a:spcBef>
              <a:buClr>
                <a:schemeClr val="dk1"/>
              </a:buClr>
              <a:buSzPct val="25000"/>
              <a:buFont typeface="Arial"/>
              <a:buNone/>
            </a:pPr>
            <a:r>
              <a:rPr lang="en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Ben: Chapter Fundraising Director, Courtney: Chapter Fundraising Coordinator, Kiyana: Chapter Grant Writer</a:t>
            </a:r>
          </a:p>
        </p:txBody>
      </p:sp>
      <p:sp>
        <p:nvSpPr>
          <p:cNvPr id="107" name="Shape 107"/>
          <p:cNvSpPr txBox="1"/>
          <p:nvPr>
            <p:ph idx="12" type="sldNum"/>
          </p:nvPr>
        </p:nvSpPr>
        <p:spPr>
          <a:xfrm>
            <a:off x="3884612" y="868521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650" lIns="91300" rIns="91300" tIns="4565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</a:pPr>
            <a:r>
              <a:rPr b="0" i="0" lang="en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1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Shape 112"/>
          <p:cNvSpPr/>
          <p:nvPr>
            <p:ph idx="2" type="sldImg"/>
          </p:nvPr>
        </p:nvSpPr>
        <p:spPr>
          <a:xfrm>
            <a:off x="397565" y="687049"/>
            <a:ext cx="6063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113" name="Shape 113"/>
          <p:cNvSpPr txBox="1"/>
          <p:nvPr>
            <p:ph idx="1" type="body"/>
          </p:nvPr>
        </p:nvSpPr>
        <p:spPr>
          <a:xfrm>
            <a:off x="685799" y="4343399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650" lIns="91300" rIns="91300" tIns="45650">
            <a:noAutofit/>
          </a:bodyPr>
          <a:lstStyle/>
          <a:p>
            <a:pPr indent="0" lvl="0" marL="0" marR="0" rtl="0" algn="l">
              <a:spcBef>
                <a:spcPts val="0"/>
              </a:spcBef>
              <a:buClr>
                <a:schemeClr val="dk1"/>
              </a:buClr>
              <a:buSzPct val="25000"/>
              <a:buFont typeface="Arial"/>
              <a:buNone/>
            </a:pPr>
            <a:r>
              <a:rPr lang="en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Melissa: Political Compliance Officer</a:t>
            </a:r>
          </a:p>
        </p:txBody>
      </p:sp>
      <p:sp>
        <p:nvSpPr>
          <p:cNvPr id="114" name="Shape 114"/>
          <p:cNvSpPr txBox="1"/>
          <p:nvPr>
            <p:ph idx="12" type="sldNum"/>
          </p:nvPr>
        </p:nvSpPr>
        <p:spPr>
          <a:xfrm>
            <a:off x="3884612" y="868521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650" lIns="91300" rIns="91300" tIns="4565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</a:pPr>
            <a:r>
              <a:rPr b="0" i="0" lang="en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18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Shape 119"/>
          <p:cNvSpPr/>
          <p:nvPr>
            <p:ph idx="2" type="sldImg"/>
          </p:nvPr>
        </p:nvSpPr>
        <p:spPr>
          <a:xfrm>
            <a:off x="397565" y="687049"/>
            <a:ext cx="6063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120" name="Shape 120"/>
          <p:cNvSpPr txBox="1"/>
          <p:nvPr>
            <p:ph idx="1" type="body"/>
          </p:nvPr>
        </p:nvSpPr>
        <p:spPr>
          <a:xfrm>
            <a:off x="685799" y="4343399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650" lIns="91300" rIns="91300" tIns="45650">
            <a:noAutofit/>
          </a:bodyPr>
          <a:lstStyle/>
          <a:p>
            <a:pPr indent="0" lvl="0" marL="0" marR="0" rtl="0" algn="l">
              <a:spcBef>
                <a:spcPts val="0"/>
              </a:spcBef>
              <a:buClr>
                <a:schemeClr val="dk1"/>
              </a:buClr>
              <a:buFont typeface="Arial"/>
              <a:buNone/>
            </a:pPr>
            <a:r>
              <a:t/>
            </a:r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1" name="Shape 121"/>
          <p:cNvSpPr txBox="1"/>
          <p:nvPr>
            <p:ph idx="12" type="sldNum"/>
          </p:nvPr>
        </p:nvSpPr>
        <p:spPr>
          <a:xfrm>
            <a:off x="3884612" y="868521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650" lIns="91300" rIns="91300" tIns="4565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</a:pPr>
            <a:r>
              <a:rPr b="0" i="0" lang="en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25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Shape 126"/>
          <p:cNvSpPr/>
          <p:nvPr>
            <p:ph idx="2" type="sldImg"/>
          </p:nvPr>
        </p:nvSpPr>
        <p:spPr>
          <a:xfrm>
            <a:off x="397565" y="687049"/>
            <a:ext cx="6063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127" name="Shape 127"/>
          <p:cNvSpPr txBox="1"/>
          <p:nvPr>
            <p:ph idx="1" type="body"/>
          </p:nvPr>
        </p:nvSpPr>
        <p:spPr>
          <a:xfrm>
            <a:off x="685799" y="4343399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650" lIns="91300" rIns="91300" tIns="45650">
            <a:noAutofit/>
          </a:bodyPr>
          <a:lstStyle/>
          <a:p>
            <a:pPr indent="0" lvl="0" marL="0" marR="0" rtl="0" algn="l">
              <a:spcBef>
                <a:spcPts val="0"/>
              </a:spcBef>
              <a:buClr>
                <a:schemeClr val="dk1"/>
              </a:buClr>
              <a:buFont typeface="Arial"/>
              <a:buNone/>
            </a:pPr>
            <a:r>
              <a:t/>
            </a:r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8" name="Shape 128"/>
          <p:cNvSpPr txBox="1"/>
          <p:nvPr>
            <p:ph idx="12" type="sldNum"/>
          </p:nvPr>
        </p:nvSpPr>
        <p:spPr>
          <a:xfrm>
            <a:off x="3884612" y="868521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650" lIns="91300" rIns="91300" tIns="4565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</a:pPr>
            <a:r>
              <a:rPr b="0" i="0" lang="en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00.png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itle">
  <p:cSld name="Title slid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hape 10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rIns="91425" tIns="91425"/>
          <a:lstStyle>
            <a:lvl1pPr lvl="0" algn="ctr">
              <a:spcBef>
                <a:spcPts val="0"/>
              </a:spcBef>
              <a:buSzPct val="100000"/>
              <a:defRPr sz="5200"/>
            </a:lvl1pPr>
            <a:lvl2pPr lvl="1" algn="ctr">
              <a:spcBef>
                <a:spcPts val="0"/>
              </a:spcBef>
              <a:buSzPct val="100000"/>
              <a:defRPr sz="5200"/>
            </a:lvl2pPr>
            <a:lvl3pPr lvl="2" algn="ctr">
              <a:spcBef>
                <a:spcPts val="0"/>
              </a:spcBef>
              <a:buSzPct val="100000"/>
              <a:defRPr sz="5200"/>
            </a:lvl3pPr>
            <a:lvl4pPr lvl="3" algn="ctr">
              <a:spcBef>
                <a:spcPts val="0"/>
              </a:spcBef>
              <a:buSzPct val="100000"/>
              <a:defRPr sz="5200"/>
            </a:lvl4pPr>
            <a:lvl5pPr lvl="4" algn="ctr">
              <a:spcBef>
                <a:spcPts val="0"/>
              </a:spcBef>
              <a:buSzPct val="100000"/>
              <a:defRPr sz="5200"/>
            </a:lvl5pPr>
            <a:lvl6pPr lvl="5" algn="ctr">
              <a:spcBef>
                <a:spcPts val="0"/>
              </a:spcBef>
              <a:buSzPct val="100000"/>
              <a:defRPr sz="5200"/>
            </a:lvl6pPr>
            <a:lvl7pPr lvl="6" algn="ctr">
              <a:spcBef>
                <a:spcPts val="0"/>
              </a:spcBef>
              <a:buSzPct val="100000"/>
              <a:defRPr sz="5200"/>
            </a:lvl7pPr>
            <a:lvl8pPr lvl="7" algn="ctr">
              <a:spcBef>
                <a:spcPts val="0"/>
              </a:spcBef>
              <a:buSzPct val="100000"/>
              <a:defRPr sz="5200"/>
            </a:lvl8pPr>
            <a:lvl9pPr lvl="8" algn="ctr">
              <a:spcBef>
                <a:spcPts val="0"/>
              </a:spcBef>
              <a:buSzPct val="100000"/>
              <a:defRPr sz="5200"/>
            </a:lvl9pPr>
          </a:lstStyle>
          <a:p/>
        </p:txBody>
      </p:sp>
      <p:sp>
        <p:nvSpPr>
          <p:cNvPr id="11" name="Shape 11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9pPr>
          </a:lstStyle>
          <a:p/>
        </p:txBody>
      </p:sp>
      <p:sp>
        <p:nvSpPr>
          <p:cNvPr id="12" name="Shape 12"/>
          <p:cNvSpPr txBox="1"/>
          <p:nvPr>
            <p:ph idx="12" type="sldNum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 name="Big 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Shape 45"/>
          <p:cNvSpPr txBox="1"/>
          <p:nvPr>
            <p:ph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rIns="91425" tIns="91425"/>
          <a:lstStyle>
            <a:lvl1pPr lvl="0" algn="ctr">
              <a:spcBef>
                <a:spcPts val="0"/>
              </a:spcBef>
              <a:buSzPct val="100000"/>
              <a:defRPr sz="12000"/>
            </a:lvl1pPr>
            <a:lvl2pPr lvl="1" algn="ctr">
              <a:spcBef>
                <a:spcPts val="0"/>
              </a:spcBef>
              <a:buSzPct val="100000"/>
              <a:defRPr sz="12000"/>
            </a:lvl2pPr>
            <a:lvl3pPr lvl="2" algn="ctr">
              <a:spcBef>
                <a:spcPts val="0"/>
              </a:spcBef>
              <a:buSzPct val="100000"/>
              <a:defRPr sz="12000"/>
            </a:lvl3pPr>
            <a:lvl4pPr lvl="3" algn="ctr">
              <a:spcBef>
                <a:spcPts val="0"/>
              </a:spcBef>
              <a:buSzPct val="100000"/>
              <a:defRPr sz="12000"/>
            </a:lvl4pPr>
            <a:lvl5pPr lvl="4" algn="ctr">
              <a:spcBef>
                <a:spcPts val="0"/>
              </a:spcBef>
              <a:buSzPct val="100000"/>
              <a:defRPr sz="12000"/>
            </a:lvl5pPr>
            <a:lvl6pPr lvl="5" algn="ctr">
              <a:spcBef>
                <a:spcPts val="0"/>
              </a:spcBef>
              <a:buSzPct val="100000"/>
              <a:defRPr sz="12000"/>
            </a:lvl6pPr>
            <a:lvl7pPr lvl="6" algn="ctr">
              <a:spcBef>
                <a:spcPts val="0"/>
              </a:spcBef>
              <a:buSzPct val="100000"/>
              <a:defRPr sz="12000"/>
            </a:lvl7pPr>
            <a:lvl8pPr lvl="7" algn="ctr">
              <a:spcBef>
                <a:spcPts val="0"/>
              </a:spcBef>
              <a:buSzPct val="100000"/>
              <a:defRPr sz="12000"/>
            </a:lvl8pPr>
            <a:lvl9pPr lvl="8" algn="ctr">
              <a:spcBef>
                <a:spcPts val="0"/>
              </a:spcBef>
              <a:buSzPct val="100000"/>
              <a:defRPr sz="12000"/>
            </a:lvl9pPr>
          </a:lstStyle>
          <a:p/>
        </p:txBody>
      </p:sp>
      <p:sp>
        <p:nvSpPr>
          <p:cNvPr id="46" name="Shape 46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 lvl="0" algn="ctr">
              <a:spcBef>
                <a:spcPts val="0"/>
              </a:spcBef>
              <a:defRPr/>
            </a:lvl1pPr>
            <a:lvl2pPr lvl="1" algn="ctr">
              <a:spcBef>
                <a:spcPts val="0"/>
              </a:spcBef>
              <a:defRPr/>
            </a:lvl2pPr>
            <a:lvl3pPr lvl="2" algn="ctr">
              <a:spcBef>
                <a:spcPts val="0"/>
              </a:spcBef>
              <a:defRPr/>
            </a:lvl3pPr>
            <a:lvl4pPr lvl="3" algn="ctr">
              <a:spcBef>
                <a:spcPts val="0"/>
              </a:spcBef>
              <a:defRPr/>
            </a:lvl4pPr>
            <a:lvl5pPr lvl="4" algn="ctr">
              <a:spcBef>
                <a:spcPts val="0"/>
              </a:spcBef>
              <a:defRPr/>
            </a:lvl5pPr>
            <a:lvl6pPr lvl="5" algn="ctr">
              <a:spcBef>
                <a:spcPts val="0"/>
              </a:spcBef>
              <a:defRPr/>
            </a:lvl6pPr>
            <a:lvl7pPr lvl="6" algn="ctr">
              <a:spcBef>
                <a:spcPts val="0"/>
              </a:spcBef>
              <a:defRPr/>
            </a:lvl7pPr>
            <a:lvl8pPr lvl="7" algn="ctr">
              <a:spcBef>
                <a:spcPts val="0"/>
              </a:spcBef>
              <a:defRPr/>
            </a:lvl8pPr>
            <a:lvl9pPr lvl="8" algn="ctr">
              <a:spcBef>
                <a:spcPts val="0"/>
              </a:spcBef>
              <a:defRPr/>
            </a:lvl9pPr>
          </a:lstStyle>
          <a:p/>
        </p:txBody>
      </p:sp>
      <p:sp>
        <p:nvSpPr>
          <p:cNvPr id="47" name="Shape 47"/>
          <p:cNvSpPr txBox="1"/>
          <p:nvPr>
            <p:ph idx="12" type="sldNum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Shape 49"/>
          <p:cNvSpPr txBox="1"/>
          <p:nvPr>
            <p:ph idx="12" type="sldNum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itle">
  <p:cSld name="Title Slide">
    <p:spTree>
      <p:nvGrpSpPr>
        <p:cNvPr id="57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Shape 58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76923C"/>
          </a:solidFill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9" name="Shape 59"/>
          <p:cNvSpPr txBox="1"/>
          <p:nvPr>
            <p:ph type="ctrTitle"/>
          </p:nvPr>
        </p:nvSpPr>
        <p:spPr>
          <a:xfrm>
            <a:off x="685800" y="2000250"/>
            <a:ext cx="7772400" cy="1102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l">
              <a:spcBef>
                <a:spcPts val="0"/>
              </a:spcBef>
              <a:buFont typeface="Arial"/>
              <a:buNone/>
              <a:defRPr b="0" i="0" sz="1800" u="none" cap="none" strike="noStrike"/>
            </a:lvl3pPr>
            <a:lvl4pPr indent="0" lvl="3" marL="0" marR="0" rtl="0" algn="l">
              <a:spcBef>
                <a:spcPts val="0"/>
              </a:spcBef>
              <a:buFont typeface="Arial"/>
              <a:buNone/>
              <a:defRPr b="0" i="0" sz="1800" u="none" cap="none" strike="noStrike"/>
            </a:lvl4pPr>
            <a:lvl5pPr indent="0" lvl="4" marL="0" marR="0" rtl="0" algn="l">
              <a:spcBef>
                <a:spcPts val="0"/>
              </a:spcBef>
              <a:buFont typeface="Arial"/>
              <a:buNone/>
              <a:defRPr b="0" i="0" sz="1800" u="none" cap="none" strike="noStrike"/>
            </a:lvl5pPr>
            <a:lvl6pPr indent="0" lvl="5" marL="0" marR="0" rtl="0" algn="l">
              <a:spcBef>
                <a:spcPts val="0"/>
              </a:spcBef>
              <a:buFont typeface="Arial"/>
              <a:buNone/>
              <a:defRPr b="0" i="0" sz="1800" u="none" cap="none" strike="noStrike"/>
            </a:lvl6pPr>
            <a:lvl7pPr indent="0" lvl="6" marL="0" marR="0" rtl="0" algn="l">
              <a:spcBef>
                <a:spcPts val="0"/>
              </a:spcBef>
              <a:buFont typeface="Arial"/>
              <a:buNone/>
              <a:defRPr b="0" i="0" sz="1800" u="none" cap="none" strike="noStrike"/>
            </a:lvl7pPr>
            <a:lvl8pPr indent="0" lvl="7" marL="0" marR="0" rtl="0" algn="l">
              <a:spcBef>
                <a:spcPts val="0"/>
              </a:spcBef>
              <a:buFont typeface="Arial"/>
              <a:buNone/>
              <a:defRPr b="0" i="0" sz="1800" u="none" cap="none" strike="noStrike"/>
            </a:lvl8pPr>
            <a:lvl9pPr indent="0" lvl="8" marL="0" marR="0" rtl="0" algn="l">
              <a:spcBef>
                <a:spcPts val="0"/>
              </a:spcBef>
              <a:buFont typeface="Arial"/>
              <a:buNone/>
              <a:defRPr b="0" i="0" sz="1800" u="none" cap="none" strike="noStrike"/>
            </a:lvl9pPr>
          </a:lstStyle>
          <a:p/>
        </p:txBody>
      </p:sp>
      <p:sp>
        <p:nvSpPr>
          <p:cNvPr id="60" name="Shape 60"/>
          <p:cNvSpPr txBox="1"/>
          <p:nvPr>
            <p:ph idx="1" type="subTitle"/>
          </p:nvPr>
        </p:nvSpPr>
        <p:spPr>
          <a:xfrm>
            <a:off x="1371600" y="3257550"/>
            <a:ext cx="6400800" cy="971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ctr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rgbClr val="888888"/>
              </a:buClr>
              <a:buFont typeface="Calibri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ctr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rgbClr val="888888"/>
              </a:buClr>
              <a:buFont typeface="Calibri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ctr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888888"/>
              </a:buClr>
              <a:buFont typeface="Calibri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Font typeface="Calibri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Font typeface="Calibri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Font typeface="Calibri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2743200" marR="0" rtl="0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Font typeface="Calibri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3200400" marR="0" rtl="0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Font typeface="Calibri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3657600" marR="0" rtl="0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Font typeface="Calibri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pic>
        <p:nvPicPr>
          <p:cNvPr id="61" name="Shape 61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2388241" y="431896"/>
            <a:ext cx="4569300" cy="12774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obj">
  <p:cSld name="Title and Content">
    <p:spTree>
      <p:nvGrpSpPr>
        <p:cNvPr id="62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Shape 63"/>
          <p:cNvSpPr txBox="1"/>
          <p:nvPr>
            <p:ph type="title"/>
          </p:nvPr>
        </p:nvSpPr>
        <p:spPr>
          <a:xfrm>
            <a:off x="457200" y="205977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6923C"/>
              </a:buClr>
              <a:buFont typeface="Calibri"/>
              <a:buNone/>
              <a:defRPr i="0" u="none" cap="none" strike="noStrike">
                <a:solidFill>
                  <a:srgbClr val="76923C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l">
              <a:spcBef>
                <a:spcPts val="0"/>
              </a:spcBef>
              <a:buFont typeface="Arial"/>
              <a:buNone/>
              <a:defRPr b="0" i="0" sz="1800" u="none" cap="none" strike="noStrike"/>
            </a:lvl3pPr>
            <a:lvl4pPr indent="0" lvl="3" marL="0" marR="0" rtl="0" algn="l">
              <a:spcBef>
                <a:spcPts val="0"/>
              </a:spcBef>
              <a:buFont typeface="Arial"/>
              <a:buNone/>
              <a:defRPr b="0" i="0" sz="1800" u="none" cap="none" strike="noStrike"/>
            </a:lvl4pPr>
            <a:lvl5pPr indent="0" lvl="4" marL="0" marR="0" rtl="0" algn="l">
              <a:spcBef>
                <a:spcPts val="0"/>
              </a:spcBef>
              <a:buFont typeface="Arial"/>
              <a:buNone/>
              <a:defRPr b="0" i="0" sz="1800" u="none" cap="none" strike="noStrike"/>
            </a:lvl5pPr>
            <a:lvl6pPr indent="0" lvl="5" marL="0" marR="0" rtl="0" algn="l">
              <a:spcBef>
                <a:spcPts val="0"/>
              </a:spcBef>
              <a:buFont typeface="Arial"/>
              <a:buNone/>
              <a:defRPr b="0" i="0" sz="1800" u="none" cap="none" strike="noStrike"/>
            </a:lvl6pPr>
            <a:lvl7pPr indent="0" lvl="6" marL="0" marR="0" rtl="0" algn="l">
              <a:spcBef>
                <a:spcPts val="0"/>
              </a:spcBef>
              <a:buFont typeface="Arial"/>
              <a:buNone/>
              <a:defRPr b="0" i="0" sz="1800" u="none" cap="none" strike="noStrike"/>
            </a:lvl7pPr>
            <a:lvl8pPr indent="0" lvl="7" marL="0" marR="0" rtl="0" algn="l">
              <a:spcBef>
                <a:spcPts val="0"/>
              </a:spcBef>
              <a:buFont typeface="Arial"/>
              <a:buNone/>
              <a:defRPr b="0" i="0" sz="1800" u="none" cap="none" strike="noStrike"/>
            </a:lvl8pPr>
            <a:lvl9pPr indent="0" lvl="8" marL="0" marR="0" rtl="0" algn="l">
              <a:spcBef>
                <a:spcPts val="0"/>
              </a:spcBef>
              <a:buFont typeface="Arial"/>
              <a:buNone/>
              <a:defRPr b="0" i="0" sz="1800" u="none" cap="none" strike="noStrike"/>
            </a:lvl9pPr>
          </a:lstStyle>
          <a:p/>
        </p:txBody>
      </p:sp>
      <p:sp>
        <p:nvSpPr>
          <p:cNvPr id="64" name="Shape 64"/>
          <p:cNvSpPr txBox="1"/>
          <p:nvPr>
            <p:ph idx="1" type="body"/>
          </p:nvPr>
        </p:nvSpPr>
        <p:spPr>
          <a:xfrm>
            <a:off x="457200" y="1028700"/>
            <a:ext cx="8229600" cy="3394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163068" lvl="0" marL="256032" marR="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alibri"/>
              <a:buChar char="•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247650" lvl="1" marL="742950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alibri"/>
              <a:buChar char="–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279400" lvl="2" marL="1143000" marR="0" rtl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alibri"/>
              <a:buChar char="•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254000" lvl="3" marL="16002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alibri"/>
              <a:buChar char="–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254000" lvl="4" marL="20574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alibri"/>
              <a:buChar char="»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254000" lvl="5" marL="25146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alibri"/>
              <a:buChar char="•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254000" lvl="6" marL="29718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alibri"/>
              <a:buChar char="•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254000" lvl="7" marL="34290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alibri"/>
              <a:buChar char="•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254000" lvl="8" marL="38862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alibri"/>
              <a:buChar char="•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 name="Two Content">
    <p:spTree>
      <p:nvGrpSpPr>
        <p:cNvPr id="65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Shape 66"/>
          <p:cNvSpPr/>
          <p:nvPr/>
        </p:nvSpPr>
        <p:spPr>
          <a:xfrm>
            <a:off x="0" y="0"/>
            <a:ext cx="9144000" cy="4572000"/>
          </a:xfrm>
          <a:prstGeom prst="rect">
            <a:avLst/>
          </a:prstGeom>
          <a:solidFill>
            <a:srgbClr val="76923C"/>
          </a:solidFill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r>
              <a:t/>
            </a:r>
            <a:endParaRPr b="0" baseline="3000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7" name="Shape 67"/>
          <p:cNvSpPr txBox="1"/>
          <p:nvPr>
            <p:ph type="title"/>
          </p:nvPr>
        </p:nvSpPr>
        <p:spPr>
          <a:xfrm>
            <a:off x="457200" y="1371600"/>
            <a:ext cx="8229600" cy="1628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l">
              <a:spcBef>
                <a:spcPts val="0"/>
              </a:spcBef>
              <a:buFont typeface="Arial"/>
              <a:buNone/>
              <a:defRPr b="0" i="0" sz="1800" u="none" cap="none" strike="noStrike"/>
            </a:lvl3pPr>
            <a:lvl4pPr indent="0" lvl="3" marL="0" marR="0" rtl="0" algn="l">
              <a:spcBef>
                <a:spcPts val="0"/>
              </a:spcBef>
              <a:buFont typeface="Arial"/>
              <a:buNone/>
              <a:defRPr b="0" i="0" sz="1800" u="none" cap="none" strike="noStrike"/>
            </a:lvl4pPr>
            <a:lvl5pPr indent="0" lvl="4" marL="0" marR="0" rtl="0" algn="l">
              <a:spcBef>
                <a:spcPts val="0"/>
              </a:spcBef>
              <a:buFont typeface="Arial"/>
              <a:buNone/>
              <a:defRPr b="0" i="0" sz="1800" u="none" cap="none" strike="noStrike"/>
            </a:lvl5pPr>
            <a:lvl6pPr indent="0" lvl="5" marL="0" marR="0" rtl="0" algn="l">
              <a:spcBef>
                <a:spcPts val="0"/>
              </a:spcBef>
              <a:buFont typeface="Arial"/>
              <a:buNone/>
              <a:defRPr b="0" i="0" sz="1800" u="none" cap="none" strike="noStrike"/>
            </a:lvl6pPr>
            <a:lvl7pPr indent="0" lvl="6" marL="0" marR="0" rtl="0" algn="l">
              <a:spcBef>
                <a:spcPts val="0"/>
              </a:spcBef>
              <a:buFont typeface="Arial"/>
              <a:buNone/>
              <a:defRPr b="0" i="0" sz="1800" u="none" cap="none" strike="noStrike"/>
            </a:lvl7pPr>
            <a:lvl8pPr indent="0" lvl="7" marL="0" marR="0" rtl="0" algn="l">
              <a:spcBef>
                <a:spcPts val="0"/>
              </a:spcBef>
              <a:buFont typeface="Arial"/>
              <a:buNone/>
              <a:defRPr b="0" i="0" sz="1800" u="none" cap="none" strike="noStrike"/>
            </a:lvl8pPr>
            <a:lvl9pPr indent="0" lvl="8" marL="0" marR="0" rtl="0" algn="l">
              <a:spcBef>
                <a:spcPts val="0"/>
              </a:spcBef>
              <a:buFont typeface="Arial"/>
              <a:buNone/>
              <a:defRPr b="0" i="0" sz="1800" u="none" cap="none" strike="noStrike"/>
            </a:lvl9pPr>
          </a:lstStyle>
          <a:p/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secHead">
  <p:cSld name="Section 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hape 14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rIns="91425" tIns="91425"/>
          <a:lstStyle>
            <a:lvl1pPr lvl="0" algn="ctr">
              <a:spcBef>
                <a:spcPts val="0"/>
              </a:spcBef>
              <a:buSzPct val="100000"/>
              <a:defRPr sz="3600"/>
            </a:lvl1pPr>
            <a:lvl2pPr lvl="1" algn="ctr">
              <a:spcBef>
                <a:spcPts val="0"/>
              </a:spcBef>
              <a:buSzPct val="100000"/>
              <a:defRPr sz="3600"/>
            </a:lvl2pPr>
            <a:lvl3pPr lvl="2" algn="ctr">
              <a:spcBef>
                <a:spcPts val="0"/>
              </a:spcBef>
              <a:buSzPct val="100000"/>
              <a:defRPr sz="3600"/>
            </a:lvl3pPr>
            <a:lvl4pPr lvl="3" algn="ctr">
              <a:spcBef>
                <a:spcPts val="0"/>
              </a:spcBef>
              <a:buSzPct val="100000"/>
              <a:defRPr sz="3600"/>
            </a:lvl4pPr>
            <a:lvl5pPr lvl="4" algn="ctr">
              <a:spcBef>
                <a:spcPts val="0"/>
              </a:spcBef>
              <a:buSzPct val="100000"/>
              <a:defRPr sz="3600"/>
            </a:lvl5pPr>
            <a:lvl6pPr lvl="5" algn="ctr">
              <a:spcBef>
                <a:spcPts val="0"/>
              </a:spcBef>
              <a:buSzPct val="100000"/>
              <a:defRPr sz="3600"/>
            </a:lvl6pPr>
            <a:lvl7pPr lvl="6" algn="ctr">
              <a:spcBef>
                <a:spcPts val="0"/>
              </a:spcBef>
              <a:buSzPct val="100000"/>
              <a:defRPr sz="3600"/>
            </a:lvl7pPr>
            <a:lvl8pPr lvl="7" algn="ctr">
              <a:spcBef>
                <a:spcPts val="0"/>
              </a:spcBef>
              <a:buSzPct val="100000"/>
              <a:defRPr sz="3600"/>
            </a:lvl8pPr>
            <a:lvl9pPr lvl="8" algn="ctr">
              <a:spcBef>
                <a:spcPts val="0"/>
              </a:spcBef>
              <a:buSzPct val="100000"/>
              <a:defRPr sz="3600"/>
            </a:lvl9pPr>
          </a:lstStyle>
          <a:p/>
        </p:txBody>
      </p:sp>
      <p:sp>
        <p:nvSpPr>
          <p:cNvPr id="15" name="Shape 15"/>
          <p:cNvSpPr txBox="1"/>
          <p:nvPr>
            <p:ph idx="12" type="sldNum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x">
  <p:cSld name="Title and 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/>
        </p:txBody>
      </p:sp>
      <p:sp>
        <p:nvSpPr>
          <p:cNvPr id="18" name="Shape 18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/>
        </p:txBody>
      </p:sp>
      <p:sp>
        <p:nvSpPr>
          <p:cNvPr id="19" name="Shape 19"/>
          <p:cNvSpPr txBox="1"/>
          <p:nvPr>
            <p:ph idx="12" type="sldNum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woColTx">
  <p:cSld name="Title and two 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Shape 2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/>
        </p:txBody>
      </p:sp>
      <p:sp>
        <p:nvSpPr>
          <p:cNvPr id="22" name="Shape 22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 lvl="0">
              <a:spcBef>
                <a:spcPts val="0"/>
              </a:spcBef>
              <a:buSzPct val="100000"/>
              <a:defRPr sz="1400"/>
            </a:lvl1pPr>
            <a:lvl2pPr lvl="1">
              <a:spcBef>
                <a:spcPts val="0"/>
              </a:spcBef>
              <a:buSzPct val="100000"/>
              <a:defRPr sz="1200"/>
            </a:lvl2pPr>
            <a:lvl3pPr lvl="2">
              <a:spcBef>
                <a:spcPts val="0"/>
              </a:spcBef>
              <a:buSzPct val="100000"/>
              <a:defRPr sz="1200"/>
            </a:lvl3pPr>
            <a:lvl4pPr lvl="3">
              <a:spcBef>
                <a:spcPts val="0"/>
              </a:spcBef>
              <a:buSzPct val="100000"/>
              <a:defRPr sz="1200"/>
            </a:lvl4pPr>
            <a:lvl5pPr lvl="4">
              <a:spcBef>
                <a:spcPts val="0"/>
              </a:spcBef>
              <a:buSzPct val="100000"/>
              <a:defRPr sz="1200"/>
            </a:lvl5pPr>
            <a:lvl6pPr lvl="5">
              <a:spcBef>
                <a:spcPts val="0"/>
              </a:spcBef>
              <a:buSzPct val="100000"/>
              <a:defRPr sz="1200"/>
            </a:lvl6pPr>
            <a:lvl7pPr lvl="6">
              <a:spcBef>
                <a:spcPts val="0"/>
              </a:spcBef>
              <a:buSzPct val="100000"/>
              <a:defRPr sz="1200"/>
            </a:lvl7pPr>
            <a:lvl8pPr lvl="7">
              <a:spcBef>
                <a:spcPts val="0"/>
              </a:spcBef>
              <a:buSzPct val="100000"/>
              <a:defRPr sz="1200"/>
            </a:lvl8pPr>
            <a:lvl9pPr lvl="8">
              <a:spcBef>
                <a:spcPts val="0"/>
              </a:spcBef>
              <a:buSzPct val="100000"/>
              <a:defRPr sz="1200"/>
            </a:lvl9pPr>
          </a:lstStyle>
          <a:p/>
        </p:txBody>
      </p:sp>
      <p:sp>
        <p:nvSpPr>
          <p:cNvPr id="23" name="Shape 23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 lvl="0">
              <a:spcBef>
                <a:spcPts val="0"/>
              </a:spcBef>
              <a:buSzPct val="100000"/>
              <a:defRPr sz="1400"/>
            </a:lvl1pPr>
            <a:lvl2pPr lvl="1">
              <a:spcBef>
                <a:spcPts val="0"/>
              </a:spcBef>
              <a:buSzPct val="100000"/>
              <a:defRPr sz="1200"/>
            </a:lvl2pPr>
            <a:lvl3pPr lvl="2">
              <a:spcBef>
                <a:spcPts val="0"/>
              </a:spcBef>
              <a:buSzPct val="100000"/>
              <a:defRPr sz="1200"/>
            </a:lvl3pPr>
            <a:lvl4pPr lvl="3">
              <a:spcBef>
                <a:spcPts val="0"/>
              </a:spcBef>
              <a:buSzPct val="100000"/>
              <a:defRPr sz="1200"/>
            </a:lvl4pPr>
            <a:lvl5pPr lvl="4">
              <a:spcBef>
                <a:spcPts val="0"/>
              </a:spcBef>
              <a:buSzPct val="100000"/>
              <a:defRPr sz="1200"/>
            </a:lvl5pPr>
            <a:lvl6pPr lvl="5">
              <a:spcBef>
                <a:spcPts val="0"/>
              </a:spcBef>
              <a:buSzPct val="100000"/>
              <a:defRPr sz="1200"/>
            </a:lvl6pPr>
            <a:lvl7pPr lvl="6">
              <a:spcBef>
                <a:spcPts val="0"/>
              </a:spcBef>
              <a:buSzPct val="100000"/>
              <a:defRPr sz="1200"/>
            </a:lvl7pPr>
            <a:lvl8pPr lvl="7">
              <a:spcBef>
                <a:spcPts val="0"/>
              </a:spcBef>
              <a:buSzPct val="100000"/>
              <a:defRPr sz="1200"/>
            </a:lvl8pPr>
            <a:lvl9pPr lvl="8">
              <a:spcBef>
                <a:spcPts val="0"/>
              </a:spcBef>
              <a:buSzPct val="100000"/>
              <a:defRPr sz="1200"/>
            </a:lvl9pPr>
          </a:lstStyle>
          <a:p/>
        </p:txBody>
      </p:sp>
      <p:sp>
        <p:nvSpPr>
          <p:cNvPr id="24" name="Shape 24"/>
          <p:cNvSpPr txBox="1"/>
          <p:nvPr>
            <p:ph idx="12" type="sldNum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itleOnly">
  <p:cSld name="Title 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hape 2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/>
        </p:txBody>
      </p:sp>
      <p:sp>
        <p:nvSpPr>
          <p:cNvPr id="27" name="Shape 27"/>
          <p:cNvSpPr txBox="1"/>
          <p:nvPr>
            <p:ph idx="12" type="sldNum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 name="One column 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Shape 29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rIns="91425" tIns="91425"/>
          <a:lstStyle>
            <a:lvl1pPr lvl="0">
              <a:spcBef>
                <a:spcPts val="0"/>
              </a:spcBef>
              <a:buSzPct val="100000"/>
              <a:defRPr sz="2400"/>
            </a:lvl1pPr>
            <a:lvl2pPr lvl="1">
              <a:spcBef>
                <a:spcPts val="0"/>
              </a:spcBef>
              <a:buSzPct val="100000"/>
              <a:defRPr sz="2400"/>
            </a:lvl2pPr>
            <a:lvl3pPr lvl="2">
              <a:spcBef>
                <a:spcPts val="0"/>
              </a:spcBef>
              <a:buSzPct val="100000"/>
              <a:defRPr sz="2400"/>
            </a:lvl3pPr>
            <a:lvl4pPr lvl="3">
              <a:spcBef>
                <a:spcPts val="0"/>
              </a:spcBef>
              <a:buSzPct val="100000"/>
              <a:defRPr sz="2400"/>
            </a:lvl4pPr>
            <a:lvl5pPr lvl="4">
              <a:spcBef>
                <a:spcPts val="0"/>
              </a:spcBef>
              <a:buSzPct val="100000"/>
              <a:defRPr sz="2400"/>
            </a:lvl5pPr>
            <a:lvl6pPr lvl="5">
              <a:spcBef>
                <a:spcPts val="0"/>
              </a:spcBef>
              <a:buSzPct val="100000"/>
              <a:defRPr sz="2400"/>
            </a:lvl6pPr>
            <a:lvl7pPr lvl="6">
              <a:spcBef>
                <a:spcPts val="0"/>
              </a:spcBef>
              <a:buSzPct val="100000"/>
              <a:defRPr sz="2400"/>
            </a:lvl7pPr>
            <a:lvl8pPr lvl="7">
              <a:spcBef>
                <a:spcPts val="0"/>
              </a:spcBef>
              <a:buSzPct val="100000"/>
              <a:defRPr sz="2400"/>
            </a:lvl8pPr>
            <a:lvl9pPr lvl="8">
              <a:spcBef>
                <a:spcPts val="0"/>
              </a:spcBef>
              <a:buSzPct val="100000"/>
              <a:defRPr sz="2400"/>
            </a:lvl9pPr>
          </a:lstStyle>
          <a:p/>
        </p:txBody>
      </p:sp>
      <p:sp>
        <p:nvSpPr>
          <p:cNvPr id="30" name="Shape 30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 lvl="0">
              <a:spcBef>
                <a:spcPts val="0"/>
              </a:spcBef>
              <a:buSzPct val="100000"/>
              <a:defRPr sz="1200"/>
            </a:lvl1pPr>
            <a:lvl2pPr lvl="1">
              <a:spcBef>
                <a:spcPts val="0"/>
              </a:spcBef>
              <a:buSzPct val="100000"/>
              <a:defRPr sz="1200"/>
            </a:lvl2pPr>
            <a:lvl3pPr lvl="2">
              <a:spcBef>
                <a:spcPts val="0"/>
              </a:spcBef>
              <a:buSzPct val="100000"/>
              <a:defRPr sz="1200"/>
            </a:lvl3pPr>
            <a:lvl4pPr lvl="3">
              <a:spcBef>
                <a:spcPts val="0"/>
              </a:spcBef>
              <a:buSzPct val="100000"/>
              <a:defRPr sz="1200"/>
            </a:lvl4pPr>
            <a:lvl5pPr lvl="4">
              <a:spcBef>
                <a:spcPts val="0"/>
              </a:spcBef>
              <a:buSzPct val="100000"/>
              <a:defRPr sz="1200"/>
            </a:lvl5pPr>
            <a:lvl6pPr lvl="5">
              <a:spcBef>
                <a:spcPts val="0"/>
              </a:spcBef>
              <a:buSzPct val="100000"/>
              <a:defRPr sz="1200"/>
            </a:lvl6pPr>
            <a:lvl7pPr lvl="6">
              <a:spcBef>
                <a:spcPts val="0"/>
              </a:spcBef>
              <a:buSzPct val="100000"/>
              <a:defRPr sz="1200"/>
            </a:lvl7pPr>
            <a:lvl8pPr lvl="7">
              <a:spcBef>
                <a:spcPts val="0"/>
              </a:spcBef>
              <a:buSzPct val="100000"/>
              <a:defRPr sz="1200"/>
            </a:lvl8pPr>
            <a:lvl9pPr lvl="8">
              <a:spcBef>
                <a:spcPts val="0"/>
              </a:spcBef>
              <a:buSzPct val="100000"/>
              <a:defRPr sz="1200"/>
            </a:lvl9pPr>
          </a:lstStyle>
          <a:p/>
        </p:txBody>
      </p:sp>
      <p:sp>
        <p:nvSpPr>
          <p:cNvPr id="31" name="Shape 31"/>
          <p:cNvSpPr txBox="1"/>
          <p:nvPr>
            <p:ph idx="12" type="sldNum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 name="Main 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Shape 33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rIns="91425" tIns="91425"/>
          <a:lstStyle>
            <a:lvl1pPr lvl="0">
              <a:spcBef>
                <a:spcPts val="0"/>
              </a:spcBef>
              <a:buSzPct val="100000"/>
              <a:defRPr sz="4800"/>
            </a:lvl1pPr>
            <a:lvl2pPr lvl="1">
              <a:spcBef>
                <a:spcPts val="0"/>
              </a:spcBef>
              <a:buSzPct val="100000"/>
              <a:defRPr sz="4800"/>
            </a:lvl2pPr>
            <a:lvl3pPr lvl="2">
              <a:spcBef>
                <a:spcPts val="0"/>
              </a:spcBef>
              <a:buSzPct val="100000"/>
              <a:defRPr sz="4800"/>
            </a:lvl3pPr>
            <a:lvl4pPr lvl="3">
              <a:spcBef>
                <a:spcPts val="0"/>
              </a:spcBef>
              <a:buSzPct val="100000"/>
              <a:defRPr sz="4800"/>
            </a:lvl4pPr>
            <a:lvl5pPr lvl="4">
              <a:spcBef>
                <a:spcPts val="0"/>
              </a:spcBef>
              <a:buSzPct val="100000"/>
              <a:defRPr sz="4800"/>
            </a:lvl5pPr>
            <a:lvl6pPr lvl="5">
              <a:spcBef>
                <a:spcPts val="0"/>
              </a:spcBef>
              <a:buSzPct val="100000"/>
              <a:defRPr sz="4800"/>
            </a:lvl6pPr>
            <a:lvl7pPr lvl="6">
              <a:spcBef>
                <a:spcPts val="0"/>
              </a:spcBef>
              <a:buSzPct val="100000"/>
              <a:defRPr sz="4800"/>
            </a:lvl7pPr>
            <a:lvl8pPr lvl="7">
              <a:spcBef>
                <a:spcPts val="0"/>
              </a:spcBef>
              <a:buSzPct val="100000"/>
              <a:defRPr sz="4800"/>
            </a:lvl8pPr>
            <a:lvl9pPr lvl="8">
              <a:spcBef>
                <a:spcPts val="0"/>
              </a:spcBef>
              <a:buSzPct val="100000"/>
              <a:defRPr sz="4800"/>
            </a:lvl9pPr>
          </a:lstStyle>
          <a:p/>
        </p:txBody>
      </p:sp>
      <p:sp>
        <p:nvSpPr>
          <p:cNvPr id="34" name="Shape 34"/>
          <p:cNvSpPr txBox="1"/>
          <p:nvPr>
            <p:ph idx="12" type="sldNum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 name="Section title and 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Shape 36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37" name="Shape 37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rIns="91425" tIns="91425"/>
          <a:lstStyle>
            <a:lvl1pPr lvl="0" algn="ctr">
              <a:spcBef>
                <a:spcPts val="0"/>
              </a:spcBef>
              <a:buSzPct val="100000"/>
              <a:defRPr sz="4200"/>
            </a:lvl1pPr>
            <a:lvl2pPr lvl="1" algn="ctr">
              <a:spcBef>
                <a:spcPts val="0"/>
              </a:spcBef>
              <a:buSzPct val="100000"/>
              <a:defRPr sz="4200"/>
            </a:lvl2pPr>
            <a:lvl3pPr lvl="2" algn="ctr">
              <a:spcBef>
                <a:spcPts val="0"/>
              </a:spcBef>
              <a:buSzPct val="100000"/>
              <a:defRPr sz="4200"/>
            </a:lvl3pPr>
            <a:lvl4pPr lvl="3" algn="ctr">
              <a:spcBef>
                <a:spcPts val="0"/>
              </a:spcBef>
              <a:buSzPct val="100000"/>
              <a:defRPr sz="4200"/>
            </a:lvl4pPr>
            <a:lvl5pPr lvl="4" algn="ctr">
              <a:spcBef>
                <a:spcPts val="0"/>
              </a:spcBef>
              <a:buSzPct val="100000"/>
              <a:defRPr sz="4200"/>
            </a:lvl5pPr>
            <a:lvl6pPr lvl="5" algn="ctr">
              <a:spcBef>
                <a:spcPts val="0"/>
              </a:spcBef>
              <a:buSzPct val="100000"/>
              <a:defRPr sz="4200"/>
            </a:lvl6pPr>
            <a:lvl7pPr lvl="6" algn="ctr">
              <a:spcBef>
                <a:spcPts val="0"/>
              </a:spcBef>
              <a:buSzPct val="100000"/>
              <a:defRPr sz="4200"/>
            </a:lvl7pPr>
            <a:lvl8pPr lvl="7" algn="ctr">
              <a:spcBef>
                <a:spcPts val="0"/>
              </a:spcBef>
              <a:buSzPct val="100000"/>
              <a:defRPr sz="4200"/>
            </a:lvl8pPr>
            <a:lvl9pPr lvl="8" algn="ctr">
              <a:spcBef>
                <a:spcPts val="0"/>
              </a:spcBef>
              <a:buSzPct val="100000"/>
              <a:defRPr sz="4200"/>
            </a:lvl9pPr>
          </a:lstStyle>
          <a:p/>
        </p:txBody>
      </p:sp>
      <p:sp>
        <p:nvSpPr>
          <p:cNvPr id="38" name="Shape 38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9pPr>
          </a:lstStyle>
          <a:p/>
        </p:txBody>
      </p:sp>
      <p:sp>
        <p:nvSpPr>
          <p:cNvPr id="39" name="Shape 3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rIns="91425" tIns="91425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/>
        </p:txBody>
      </p:sp>
      <p:sp>
        <p:nvSpPr>
          <p:cNvPr id="40" name="Shape 40"/>
          <p:cNvSpPr txBox="1"/>
          <p:nvPr>
            <p:ph idx="12" type="sldNum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 name="Caption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Shape 42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rIns="91425" tIns="91425"/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1pPr>
          </a:lstStyle>
          <a:p/>
        </p:txBody>
      </p:sp>
      <p:sp>
        <p:nvSpPr>
          <p:cNvPr id="43" name="Shape 43"/>
          <p:cNvSpPr txBox="1"/>
          <p:nvPr>
            <p:ph idx="12" type="sldNum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_rels/slideMaster2.xml.rels><?xml version="1.0" encoding="UTF-8" standalone="yes"?><Relationships xmlns="http://schemas.openxmlformats.org/package/2006/relationships"><Relationship Id="rId1" Type="http://schemas.openxmlformats.org/officeDocument/2006/relationships/image" Target="../media/image00.png"/><Relationship Id="rId2" Type="http://schemas.openxmlformats.org/officeDocument/2006/relationships/slideLayout" Target="../slideLayouts/slideLayout12.xml"/><Relationship Id="rId3" Type="http://schemas.openxmlformats.org/officeDocument/2006/relationships/slideLayout" Target="../slideLayouts/slideLayout13.xml"/><Relationship Id="rId4" Type="http://schemas.openxmlformats.org/officeDocument/2006/relationships/slideLayout" Target="../slideLayouts/slideLayout14.xml"/><Relationship Id="rId5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lvl="0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Shape 7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lv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SzPct val="100000"/>
              <a:defRPr sz="1800">
                <a:solidFill>
                  <a:schemeClr val="dk2"/>
                </a:solidFill>
              </a:defRPr>
            </a:lvl1pPr>
            <a:lvl2pPr lvl="1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2pPr>
            <a:lvl3pPr lvl="2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3pPr>
            <a:lvl4pPr lvl="3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4pPr>
            <a:lvl5pPr lvl="4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5pPr>
            <a:lvl6pPr lvl="5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6pPr>
            <a:lvl7pPr lvl="6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7pPr>
            <a:lvl8pPr lvl="7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8pPr>
            <a:lvl9pPr lvl="8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Shape 8"/>
          <p:cNvSpPr txBox="1"/>
          <p:nvPr>
            <p:ph idx="12" type="sldNum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 algn="r">
              <a:spcBef>
                <a:spcPts val="0"/>
              </a:spcBef>
              <a:buNone/>
            </a:pPr>
            <a:fld id="{00000000-1234-1234-1234-123412341234}" type="slidenum">
              <a:rPr lang="en" sz="1000">
                <a:solidFill>
                  <a:schemeClr val="dk2"/>
                </a:solidFill>
              </a:rPr>
              <a:t>‹#›</a:t>
            </a:fld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chemeClr val="lt1"/>
        </a:solidFill>
      </p:bgPr>
    </p:bg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Shape 51"/>
          <p:cNvSpPr/>
          <p:nvPr/>
        </p:nvSpPr>
        <p:spPr>
          <a:xfrm>
            <a:off x="0" y="4519350"/>
            <a:ext cx="9144000" cy="624300"/>
          </a:xfrm>
          <a:prstGeom prst="rect">
            <a:avLst/>
          </a:prstGeom>
          <a:solidFill>
            <a:srgbClr val="76923C"/>
          </a:solidFill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2" name="Shape 52"/>
          <p:cNvSpPr txBox="1"/>
          <p:nvPr>
            <p:ph type="title"/>
          </p:nvPr>
        </p:nvSpPr>
        <p:spPr>
          <a:xfrm>
            <a:off x="457200" y="205977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alibri"/>
              <a:buNone/>
              <a:defRPr b="1" i="0" sz="3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l">
              <a:spcBef>
                <a:spcPts val="0"/>
              </a:spcBef>
              <a:buFont typeface="Arial"/>
              <a:buNone/>
              <a:defRPr b="0" i="0" sz="1800" u="none" cap="none" strike="noStrike"/>
            </a:lvl3pPr>
            <a:lvl4pPr indent="0" lvl="3" marL="0" marR="0" rtl="0" algn="l">
              <a:spcBef>
                <a:spcPts val="0"/>
              </a:spcBef>
              <a:buFont typeface="Arial"/>
              <a:buNone/>
              <a:defRPr b="0" i="0" sz="1800" u="none" cap="none" strike="noStrike"/>
            </a:lvl4pPr>
            <a:lvl5pPr indent="0" lvl="4" marL="0" marR="0" rtl="0" algn="l">
              <a:spcBef>
                <a:spcPts val="0"/>
              </a:spcBef>
              <a:buFont typeface="Arial"/>
              <a:buNone/>
              <a:defRPr b="0" i="0" sz="1800" u="none" cap="none" strike="noStrike"/>
            </a:lvl5pPr>
            <a:lvl6pPr indent="0" lvl="5" marL="0" marR="0" rtl="0" algn="l">
              <a:spcBef>
                <a:spcPts val="0"/>
              </a:spcBef>
              <a:buFont typeface="Arial"/>
              <a:buNone/>
              <a:defRPr b="0" i="0" sz="1800" u="none" cap="none" strike="noStrike"/>
            </a:lvl6pPr>
            <a:lvl7pPr indent="0" lvl="6" marL="0" marR="0" rtl="0" algn="l">
              <a:spcBef>
                <a:spcPts val="0"/>
              </a:spcBef>
              <a:buFont typeface="Arial"/>
              <a:buNone/>
              <a:defRPr b="0" i="0" sz="1800" u="none" cap="none" strike="noStrike"/>
            </a:lvl7pPr>
            <a:lvl8pPr indent="0" lvl="7" marL="0" marR="0" rtl="0" algn="l">
              <a:spcBef>
                <a:spcPts val="0"/>
              </a:spcBef>
              <a:buFont typeface="Arial"/>
              <a:buNone/>
              <a:defRPr b="0" i="0" sz="1800" u="none" cap="none" strike="noStrike"/>
            </a:lvl8pPr>
            <a:lvl9pPr indent="0" lvl="8" marL="0" marR="0" rtl="0" algn="l">
              <a:spcBef>
                <a:spcPts val="0"/>
              </a:spcBef>
              <a:buFont typeface="Arial"/>
              <a:buNone/>
              <a:defRPr b="0" i="0" sz="1800" u="none" cap="none" strike="noStrike"/>
            </a:lvl9pPr>
          </a:lstStyle>
          <a:p/>
        </p:txBody>
      </p:sp>
      <p:sp>
        <p:nvSpPr>
          <p:cNvPr id="53" name="Shape 53"/>
          <p:cNvSpPr txBox="1"/>
          <p:nvPr>
            <p:ph idx="1" type="body"/>
          </p:nvPr>
        </p:nvSpPr>
        <p:spPr>
          <a:xfrm>
            <a:off x="457200" y="1200150"/>
            <a:ext cx="8229600" cy="3086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215900" lvl="0" marL="342900" marR="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alibri"/>
              <a:buChar char="•"/>
              <a:defRPr b="0" i="0" sz="2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247650" lvl="1" marL="742950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alibri"/>
              <a:buChar char="–"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279400" lvl="2" marL="1143000" marR="0" rtl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Font typeface="Calibri"/>
              <a:buChar char="•"/>
              <a:defRPr b="0" i="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254000" lvl="3" marL="16002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alibri"/>
              <a:buChar char="–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254000" lvl="4" marL="20574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alibri"/>
              <a:buChar char="»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254000" lvl="5" marL="25146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alibri"/>
              <a:buChar char="•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254000" lvl="6" marL="29718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alibri"/>
              <a:buChar char="•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254000" lvl="7" marL="34290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alibri"/>
              <a:buChar char="•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254000" lvl="8" marL="38862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alibri"/>
              <a:buChar char="•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pic>
        <p:nvPicPr>
          <p:cNvPr id="54" name="Shape 54"/>
          <p:cNvPicPr preferRelativeResize="0"/>
          <p:nvPr/>
        </p:nvPicPr>
        <p:blipFill rotWithShape="1">
          <a:blip r:embed="rId1">
            <a:alphaModFix/>
          </a:blip>
          <a:srcRect b="0" l="0" r="0" t="0"/>
          <a:stretch/>
        </p:blipFill>
        <p:spPr>
          <a:xfrm>
            <a:off x="7178300" y="4570125"/>
            <a:ext cx="1965600" cy="549900"/>
          </a:xfrm>
          <a:prstGeom prst="rect">
            <a:avLst/>
          </a:prstGeom>
          <a:noFill/>
          <a:ln>
            <a:noFill/>
          </a:ln>
        </p:spPr>
      </p:pic>
      <p:sp>
        <p:nvSpPr>
          <p:cNvPr id="55" name="Shape 55"/>
          <p:cNvSpPr txBox="1"/>
          <p:nvPr/>
        </p:nvSpPr>
        <p:spPr>
          <a:xfrm>
            <a:off x="6377848" y="72480"/>
            <a:ext cx="184799" cy="230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6" name="Shape 56"/>
          <p:cNvSpPr txBox="1"/>
          <p:nvPr/>
        </p:nvSpPr>
        <p:spPr>
          <a:xfrm>
            <a:off x="9055992" y="1397831"/>
            <a:ext cx="184800" cy="230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59" r:id="rId2"/>
    <p:sldLayoutId id="2147483660" r:id="rId3"/>
    <p:sldLayoutId id="2147483661" r:id="rId4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12.xml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13.xml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14.xml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15.xml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16.xml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17.xml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18.xml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19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01.png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20.xml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21.xml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22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72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Shape 73"/>
          <p:cNvSpPr txBox="1"/>
          <p:nvPr>
            <p:ph type="ctrTitle"/>
          </p:nvPr>
        </p:nvSpPr>
        <p:spPr>
          <a:xfrm>
            <a:off x="685800" y="2489825"/>
            <a:ext cx="7772400" cy="1102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Calibri"/>
              <a:buNone/>
            </a:pPr>
            <a:r>
              <a:rPr b="1" lang="en" sz="3600">
                <a:solidFill>
                  <a:schemeClr val="lt1"/>
                </a:solidFill>
              </a:rPr>
              <a:t>Investing in Chapters for Real World Impact </a:t>
            </a: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Calibri"/>
              <a:buNone/>
            </a:pPr>
            <a:r>
              <a:t/>
            </a:r>
            <a:endParaRPr/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Calibri"/>
              <a:buNone/>
            </a:pPr>
            <a:r>
              <a:t/>
            </a:r>
            <a:endParaRPr/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Calibri"/>
              <a:buNone/>
            </a:pPr>
            <a:r>
              <a:rPr lang="en" sz="2400"/>
              <a:t>Greg Casini, Director of Chapter Support</a:t>
            </a:r>
          </a:p>
        </p:txBody>
      </p:sp>
      <p:sp>
        <p:nvSpPr>
          <p:cNvPr id="74" name="Shape 74"/>
          <p:cNvSpPr txBox="1"/>
          <p:nvPr>
            <p:ph idx="1" type="subTitle"/>
          </p:nvPr>
        </p:nvSpPr>
        <p:spPr>
          <a:xfrm>
            <a:off x="1397250" y="3985981"/>
            <a:ext cx="6349500" cy="1236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ct val="25000"/>
              <a:buFont typeface="Calibri"/>
              <a:buNone/>
            </a:pPr>
            <a:r>
              <a:t/>
            </a:r>
            <a:endParaRPr/>
          </a:p>
          <a:p>
            <a:pPr indent="0" lvl="0" marL="0" marR="0" rtl="0" algn="ctr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rgbClr val="888888"/>
              </a:buClr>
              <a:buSzPct val="25000"/>
              <a:buFont typeface="Calibri"/>
              <a:buNone/>
            </a:pPr>
            <a:r>
              <a:rPr lang="en" sz="2800">
                <a:solidFill>
                  <a:schemeClr val="lt1"/>
                </a:solidFill>
              </a:rPr>
              <a:t>September 10, </a:t>
            </a:r>
            <a:r>
              <a:rPr b="0" i="0" lang="en" sz="2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2016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36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Shape 137"/>
          <p:cNvSpPr txBox="1"/>
          <p:nvPr>
            <p:ph type="title"/>
          </p:nvPr>
        </p:nvSpPr>
        <p:spPr>
          <a:xfrm>
            <a:off x="457200" y="205977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indent="45720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Calibri"/>
              <a:buNone/>
            </a:pPr>
            <a:r>
              <a:rPr lang="en" sz="3000"/>
              <a:t>Office of Chapter Support Investments </a:t>
            </a:r>
            <a:r>
              <a:rPr lang="en"/>
              <a:t> </a:t>
            </a:r>
          </a:p>
        </p:txBody>
      </p:sp>
      <p:sp>
        <p:nvSpPr>
          <p:cNvPr id="138" name="Shape 138"/>
          <p:cNvSpPr txBox="1"/>
          <p:nvPr>
            <p:ph idx="1" type="body"/>
          </p:nvPr>
        </p:nvSpPr>
        <p:spPr>
          <a:xfrm>
            <a:off x="457200" y="1376400"/>
            <a:ext cx="4467900" cy="3394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400">
                <a:solidFill>
                  <a:srgbClr val="0000FF"/>
                </a:solidFill>
              </a:rPr>
              <a:t> Going Broad</a:t>
            </a: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800">
              <a:solidFill>
                <a:srgbClr val="0000FF"/>
              </a:solidFill>
            </a:endParaRPr>
          </a:p>
          <a:p>
            <a:pPr indent="38100" lvl="0" rtl="0">
              <a:lnSpc>
                <a:spcPct val="115000"/>
              </a:lnSpc>
              <a:spcBef>
                <a:spcPts val="0"/>
              </a:spcBef>
              <a:buClr>
                <a:schemeClr val="dk1"/>
              </a:buClr>
              <a:buSzPct val="100000"/>
              <a:buFont typeface="Calibri"/>
              <a:buChar char="•"/>
            </a:pPr>
            <a:r>
              <a:rPr lang="en" sz="1800">
                <a:solidFill>
                  <a:schemeClr val="dk1"/>
                </a:solidFill>
              </a:rPr>
              <a:t>Chapter Bulletin</a:t>
            </a:r>
          </a:p>
          <a:p>
            <a:pPr indent="0" lvl="0" marL="0" rtl="0">
              <a:lnSpc>
                <a:spcPct val="115000"/>
              </a:lnSpc>
              <a:spcBef>
                <a:spcPts val="0"/>
              </a:spcBef>
              <a:buNone/>
            </a:pPr>
            <a:r>
              <a:t/>
            </a:r>
            <a:endParaRPr sz="1200">
              <a:solidFill>
                <a:schemeClr val="dk1"/>
              </a:solidFill>
            </a:endParaRPr>
          </a:p>
          <a:p>
            <a:pPr indent="38100" lvl="0" rtl="0">
              <a:lnSpc>
                <a:spcPct val="115000"/>
              </a:lnSpc>
              <a:spcBef>
                <a:spcPts val="0"/>
              </a:spcBef>
              <a:buClr>
                <a:schemeClr val="dk1"/>
              </a:buClr>
              <a:buSzPct val="100000"/>
              <a:buFont typeface="Calibri"/>
              <a:buChar char="•"/>
            </a:pPr>
            <a:r>
              <a:rPr lang="en" sz="1800">
                <a:solidFill>
                  <a:schemeClr val="dk1"/>
                </a:solidFill>
              </a:rPr>
              <a:t>Chapter Resources Page</a:t>
            </a:r>
          </a:p>
          <a:p>
            <a:pPr indent="0" lvl="0" marL="0" rtl="0">
              <a:lnSpc>
                <a:spcPct val="115000"/>
              </a:lnSpc>
              <a:spcBef>
                <a:spcPts val="0"/>
              </a:spcBef>
              <a:buNone/>
            </a:pPr>
            <a:r>
              <a:t/>
            </a:r>
            <a:endParaRPr sz="1200">
              <a:solidFill>
                <a:schemeClr val="dk1"/>
              </a:solidFill>
            </a:endParaRPr>
          </a:p>
          <a:p>
            <a:pPr indent="38100" lvl="0" rtl="0">
              <a:lnSpc>
                <a:spcPct val="115000"/>
              </a:lnSpc>
              <a:spcBef>
                <a:spcPts val="0"/>
              </a:spcBef>
              <a:buClr>
                <a:schemeClr val="dk1"/>
              </a:buClr>
              <a:buSzPct val="100000"/>
              <a:buFont typeface="Calibri"/>
              <a:buChar char="•"/>
            </a:pPr>
            <a:r>
              <a:rPr lang="en" sz="1800">
                <a:solidFill>
                  <a:schemeClr val="dk1"/>
                </a:solidFill>
              </a:rPr>
              <a:t>Capacity Building Webinars</a:t>
            </a:r>
          </a:p>
          <a:p>
            <a:pPr indent="0" lvl="0" marL="0" rtl="0">
              <a:lnSpc>
                <a:spcPct val="115000"/>
              </a:lnSpc>
              <a:spcBef>
                <a:spcPts val="0"/>
              </a:spcBef>
              <a:buNone/>
            </a:pPr>
            <a:r>
              <a:t/>
            </a:r>
            <a:endParaRPr sz="1200">
              <a:solidFill>
                <a:schemeClr val="dk1"/>
              </a:solidFill>
            </a:endParaRPr>
          </a:p>
          <a:p>
            <a:pPr indent="38100" lvl="0" rtl="0">
              <a:lnSpc>
                <a:spcPct val="115000"/>
              </a:lnSpc>
              <a:spcBef>
                <a:spcPts val="0"/>
              </a:spcBef>
              <a:buClr>
                <a:schemeClr val="dk1"/>
              </a:buClr>
              <a:buSzPct val="100000"/>
              <a:buFont typeface="Calibri"/>
              <a:buChar char="•"/>
            </a:pPr>
            <a:r>
              <a:rPr lang="en" sz="1800">
                <a:solidFill>
                  <a:schemeClr val="dk1"/>
                </a:solidFill>
              </a:rPr>
              <a:t>Chapter Chairs Assembly</a:t>
            </a:r>
          </a:p>
          <a:p>
            <a:pPr indent="0" lvl="0" marL="0" marR="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None/>
            </a:pPr>
            <a:r>
              <a:t/>
            </a:r>
            <a:endParaRPr sz="1800"/>
          </a:p>
        </p:txBody>
      </p:sp>
      <p:sp>
        <p:nvSpPr>
          <p:cNvPr id="139" name="Shape 139"/>
          <p:cNvSpPr txBox="1"/>
          <p:nvPr>
            <p:ph idx="1" type="body"/>
          </p:nvPr>
        </p:nvSpPr>
        <p:spPr>
          <a:xfrm>
            <a:off x="4727000" y="1376400"/>
            <a:ext cx="3684000" cy="3394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400">
                <a:solidFill>
                  <a:srgbClr val="0000FF"/>
                </a:solidFill>
              </a:rPr>
              <a:t> Going Deep</a:t>
            </a: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/>
          </a:p>
          <a:p>
            <a:pPr indent="38100" lvl="0" rtl="0">
              <a:lnSpc>
                <a:spcPct val="115000"/>
              </a:lnSpc>
              <a:spcBef>
                <a:spcPts val="0"/>
              </a:spcBef>
              <a:buClr>
                <a:schemeClr val="dk1"/>
              </a:buClr>
              <a:buSzPct val="100000"/>
              <a:buFont typeface="Calibri"/>
              <a:buChar char="•"/>
            </a:pPr>
            <a:r>
              <a:rPr lang="en" sz="1800">
                <a:solidFill>
                  <a:schemeClr val="dk1"/>
                </a:solidFill>
              </a:rPr>
              <a:t>Leadership Development Training for ExComs</a:t>
            </a:r>
          </a:p>
          <a:p>
            <a:pPr indent="0" lvl="0" marL="0" rtl="0">
              <a:lnSpc>
                <a:spcPct val="115000"/>
              </a:lnSpc>
              <a:spcBef>
                <a:spcPts val="0"/>
              </a:spcBef>
              <a:buNone/>
            </a:pPr>
            <a:r>
              <a:t/>
            </a:r>
            <a:endParaRPr sz="1200">
              <a:solidFill>
                <a:schemeClr val="dk1"/>
              </a:solidFill>
            </a:endParaRPr>
          </a:p>
          <a:p>
            <a:pPr indent="38100" lvl="0" rtl="0">
              <a:lnSpc>
                <a:spcPct val="115000"/>
              </a:lnSpc>
              <a:spcBef>
                <a:spcPts val="0"/>
              </a:spcBef>
              <a:buClr>
                <a:schemeClr val="dk1"/>
              </a:buClr>
              <a:buSzPct val="100000"/>
              <a:buFont typeface="Calibri"/>
              <a:buChar char="•"/>
            </a:pPr>
            <a:r>
              <a:rPr lang="en" sz="1800">
                <a:solidFill>
                  <a:schemeClr val="dk1"/>
                </a:solidFill>
              </a:rPr>
              <a:t>Connect the Dots Program</a:t>
            </a:r>
          </a:p>
          <a:p>
            <a:pPr indent="0" lvl="0" marL="0" rtl="0">
              <a:lnSpc>
                <a:spcPct val="115000"/>
              </a:lnSpc>
              <a:spcBef>
                <a:spcPts val="0"/>
              </a:spcBef>
              <a:buNone/>
            </a:pPr>
            <a:r>
              <a:t/>
            </a:r>
            <a:endParaRPr sz="1200">
              <a:solidFill>
                <a:schemeClr val="dk1"/>
              </a:solidFill>
            </a:endParaRPr>
          </a:p>
          <a:p>
            <a:pPr indent="38100" lvl="0" rtl="0">
              <a:lnSpc>
                <a:spcPct val="115000"/>
              </a:lnSpc>
              <a:spcBef>
                <a:spcPts val="0"/>
              </a:spcBef>
              <a:buClr>
                <a:schemeClr val="dk1"/>
              </a:buClr>
              <a:buSzPct val="100000"/>
              <a:buFont typeface="Calibri"/>
              <a:buChar char="•"/>
            </a:pPr>
            <a:r>
              <a:rPr lang="en" sz="1800">
                <a:solidFill>
                  <a:schemeClr val="dk1"/>
                </a:solidFill>
              </a:rPr>
              <a:t>Coordinated Chapter Support Pilot Program</a:t>
            </a: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/>
          </a:p>
          <a:p>
            <a:pPr indent="0" lvl="0" marL="0" marR="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None/>
            </a:pPr>
            <a:r>
              <a:t/>
            </a:r>
            <a:endParaRPr sz="180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44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Shape 145"/>
          <p:cNvSpPr txBox="1"/>
          <p:nvPr>
            <p:ph type="title"/>
          </p:nvPr>
        </p:nvSpPr>
        <p:spPr>
          <a:xfrm>
            <a:off x="385250" y="171302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indent="457200" lvl="0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Calibri"/>
              <a:buNone/>
            </a:pPr>
            <a:r>
              <a:rPr lang="en" sz="3000"/>
              <a:t>Success Stories  </a:t>
            </a:r>
          </a:p>
        </p:txBody>
      </p:sp>
      <p:sp>
        <p:nvSpPr>
          <p:cNvPr id="146" name="Shape 146"/>
          <p:cNvSpPr txBox="1"/>
          <p:nvPr>
            <p:ph idx="1" type="body"/>
          </p:nvPr>
        </p:nvSpPr>
        <p:spPr>
          <a:xfrm>
            <a:off x="457200" y="944775"/>
            <a:ext cx="8229600" cy="3394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800">
                <a:solidFill>
                  <a:schemeClr val="dk1"/>
                </a:solidFill>
              </a:rPr>
              <a:t>Project:</a:t>
            </a:r>
            <a:r>
              <a:rPr lang="en" sz="1800">
                <a:solidFill>
                  <a:schemeClr val="dk1"/>
                </a:solidFill>
              </a:rPr>
              <a:t> 2015 Chapter Chairs Assembly</a:t>
            </a: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300">
              <a:solidFill>
                <a:schemeClr val="dk1"/>
              </a:solidFill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800">
                <a:solidFill>
                  <a:schemeClr val="dk1"/>
                </a:solidFill>
              </a:rPr>
              <a:t>What the Board did:</a:t>
            </a:r>
            <a:r>
              <a:rPr lang="en" sz="1800">
                <a:solidFill>
                  <a:schemeClr val="dk1"/>
                </a:solidFill>
              </a:rPr>
              <a:t> Provided major funding to allow the event to take place</a:t>
            </a: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300">
              <a:solidFill>
                <a:schemeClr val="dk1"/>
              </a:solidFill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800">
                <a:solidFill>
                  <a:schemeClr val="dk1"/>
                </a:solidFill>
              </a:rPr>
              <a:t>What Chapter Support did:</a:t>
            </a:r>
            <a:r>
              <a:rPr lang="en" sz="1800">
                <a:solidFill>
                  <a:schemeClr val="dk1"/>
                </a:solidFill>
              </a:rPr>
              <a:t> LCBT organized and facilitated the event; Conservation Core Management Team and Chapter Support Staff participation</a:t>
            </a: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300">
              <a:solidFill>
                <a:schemeClr val="dk1"/>
              </a:solidFill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800">
                <a:solidFill>
                  <a:schemeClr val="dk1"/>
                </a:solidFill>
              </a:rPr>
              <a:t>What the Chapter ExComs did:</a:t>
            </a:r>
            <a:r>
              <a:rPr lang="en" sz="1800">
                <a:solidFill>
                  <a:schemeClr val="dk1"/>
                </a:solidFill>
              </a:rPr>
              <a:t> Supported the event through cost sharing of $250/pp</a:t>
            </a: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300">
              <a:solidFill>
                <a:schemeClr val="dk1"/>
              </a:solidFill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800">
                <a:solidFill>
                  <a:schemeClr val="dk1"/>
                </a:solidFill>
              </a:rPr>
              <a:t>What the Chapter Chairs did:</a:t>
            </a:r>
            <a:r>
              <a:rPr lang="en" sz="1800">
                <a:solidFill>
                  <a:schemeClr val="dk1"/>
                </a:solidFill>
              </a:rPr>
              <a:t> Took 4 days out of their lives to attend; learned from one another; built relationships with one another; took lessons learned home and implemented new practices</a:t>
            </a: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000"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/>
              <a:t> </a:t>
            </a: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/>
          </a:p>
          <a:p>
            <a:pPr indent="0" lvl="0" marL="0" marR="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None/>
            </a:pPr>
            <a:r>
              <a:t/>
            </a:r>
            <a:endParaRPr sz="180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5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Shape 152"/>
          <p:cNvSpPr txBox="1"/>
          <p:nvPr>
            <p:ph type="title"/>
          </p:nvPr>
        </p:nvSpPr>
        <p:spPr>
          <a:xfrm>
            <a:off x="385250" y="171302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indent="457200" lvl="0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Calibri"/>
              <a:buNone/>
            </a:pPr>
            <a:r>
              <a:rPr lang="en" sz="3000"/>
              <a:t>Success Stories  </a:t>
            </a:r>
          </a:p>
        </p:txBody>
      </p:sp>
      <p:sp>
        <p:nvSpPr>
          <p:cNvPr id="153" name="Shape 153"/>
          <p:cNvSpPr txBox="1"/>
          <p:nvPr>
            <p:ph idx="1" type="body"/>
          </p:nvPr>
        </p:nvSpPr>
        <p:spPr>
          <a:xfrm>
            <a:off x="457200" y="1028700"/>
            <a:ext cx="8229600" cy="3394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800">
                <a:solidFill>
                  <a:schemeClr val="dk1"/>
                </a:solidFill>
              </a:rPr>
              <a:t>The Impact: (Specific examples from chapters)</a:t>
            </a:r>
          </a:p>
          <a:p>
            <a:pPr indent="-6985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78571"/>
              <a:buFont typeface="Arial"/>
              <a:buNone/>
            </a:pPr>
            <a:r>
              <a:t/>
            </a:r>
            <a:endParaRPr b="1">
              <a:solidFill>
                <a:schemeClr val="dk1"/>
              </a:solidFill>
            </a:endParaRPr>
          </a:p>
          <a:p>
            <a:pPr indent="-342900" lvl="0" marL="457200" rtl="0">
              <a:lnSpc>
                <a:spcPct val="115000"/>
              </a:lnSpc>
              <a:spcBef>
                <a:spcPts val="0"/>
              </a:spcBef>
              <a:buClr>
                <a:schemeClr val="dk1"/>
              </a:buClr>
              <a:buSzPct val="100000"/>
            </a:pPr>
            <a:r>
              <a:rPr b="1" lang="en" sz="1800">
                <a:solidFill>
                  <a:schemeClr val="dk1"/>
                </a:solidFill>
                <a:highlight>
                  <a:srgbClr val="FFFFFF"/>
                </a:highlight>
              </a:rPr>
              <a:t>Established a Chapter DEI Committee / Held Chapter </a:t>
            </a:r>
            <a:r>
              <a:rPr b="1" lang="en" sz="1800">
                <a:solidFill>
                  <a:srgbClr val="222222"/>
                </a:solidFill>
                <a:highlight>
                  <a:srgbClr val="FFFFFF"/>
                </a:highlight>
              </a:rPr>
              <a:t>DEI trainings</a:t>
            </a:r>
          </a:p>
          <a:p>
            <a:pPr indent="0" lvl="0" marL="0" rtl="0">
              <a:lnSpc>
                <a:spcPct val="115000"/>
              </a:lnSpc>
              <a:spcBef>
                <a:spcPts val="0"/>
              </a:spcBef>
              <a:buNone/>
            </a:pPr>
            <a:r>
              <a:t/>
            </a:r>
            <a:endParaRPr b="1" sz="600">
              <a:solidFill>
                <a:srgbClr val="222222"/>
              </a:solidFill>
              <a:highlight>
                <a:srgbClr val="FFFFFF"/>
              </a:highlight>
            </a:endParaRPr>
          </a:p>
          <a:p>
            <a:pPr indent="-342900" lvl="0" marL="457200" rtl="0">
              <a:lnSpc>
                <a:spcPct val="115000"/>
              </a:lnSpc>
              <a:spcBef>
                <a:spcPts val="0"/>
              </a:spcBef>
              <a:buClr>
                <a:schemeClr val="dk1"/>
              </a:buClr>
              <a:buSzPct val="100000"/>
            </a:pPr>
            <a:r>
              <a:rPr b="1" lang="en" sz="1800">
                <a:solidFill>
                  <a:schemeClr val="dk1"/>
                </a:solidFill>
                <a:highlight>
                  <a:srgbClr val="FFFFFF"/>
                </a:highlight>
              </a:rPr>
              <a:t>Adopted Chapter procedures to deal with toxic behavior</a:t>
            </a:r>
          </a:p>
          <a:p>
            <a:pPr indent="-69850" lvl="0" marL="0" rtl="0">
              <a:lnSpc>
                <a:spcPct val="115000"/>
              </a:lnSpc>
              <a:spcBef>
                <a:spcPts val="0"/>
              </a:spcBef>
              <a:buClr>
                <a:schemeClr val="dk1"/>
              </a:buClr>
              <a:buSzPct val="183333"/>
              <a:buFont typeface="Arial"/>
              <a:buNone/>
            </a:pPr>
            <a:r>
              <a:t/>
            </a:r>
            <a:endParaRPr b="1" sz="600">
              <a:solidFill>
                <a:schemeClr val="dk1"/>
              </a:solidFill>
              <a:highlight>
                <a:srgbClr val="FFFFFF"/>
              </a:highlight>
            </a:endParaRPr>
          </a:p>
          <a:p>
            <a:pPr indent="-342900" lvl="0" marL="457200" rtl="0">
              <a:lnSpc>
                <a:spcPct val="115000"/>
              </a:lnSpc>
              <a:spcBef>
                <a:spcPts val="0"/>
              </a:spcBef>
              <a:buClr>
                <a:srgbClr val="222222"/>
              </a:buClr>
              <a:buSzPct val="100000"/>
            </a:pPr>
            <a:r>
              <a:rPr b="1" lang="en" sz="1800">
                <a:solidFill>
                  <a:srgbClr val="222222"/>
                </a:solidFill>
                <a:highlight>
                  <a:srgbClr val="FFFFFF"/>
                </a:highlight>
              </a:rPr>
              <a:t>Recruited new and more diverse ExCom members</a:t>
            </a:r>
          </a:p>
          <a:p>
            <a:pPr indent="-69850" lvl="0" marL="0" rtl="0">
              <a:lnSpc>
                <a:spcPct val="115000"/>
              </a:lnSpc>
              <a:spcBef>
                <a:spcPts val="0"/>
              </a:spcBef>
              <a:buClr>
                <a:schemeClr val="dk1"/>
              </a:buClr>
              <a:buSzPct val="183333"/>
              <a:buFont typeface="Arial"/>
              <a:buNone/>
            </a:pPr>
            <a:r>
              <a:t/>
            </a:r>
            <a:endParaRPr b="1" sz="600">
              <a:solidFill>
                <a:srgbClr val="222222"/>
              </a:solidFill>
              <a:highlight>
                <a:srgbClr val="FFFFFF"/>
              </a:highlight>
            </a:endParaRPr>
          </a:p>
          <a:p>
            <a:pPr indent="-342900" lvl="0" marL="457200" rtl="0">
              <a:lnSpc>
                <a:spcPct val="115000"/>
              </a:lnSpc>
              <a:spcBef>
                <a:spcPts val="0"/>
              </a:spcBef>
              <a:buClr>
                <a:srgbClr val="222222"/>
              </a:buClr>
              <a:buSzPct val="100000"/>
            </a:pPr>
            <a:r>
              <a:rPr b="1" lang="en" sz="1800">
                <a:solidFill>
                  <a:srgbClr val="222222"/>
                </a:solidFill>
                <a:highlight>
                  <a:srgbClr val="FFFFFF"/>
                </a:highlight>
              </a:rPr>
              <a:t>Held joint OK/KS Earthquake Fighters community events</a:t>
            </a:r>
          </a:p>
          <a:p>
            <a:pPr indent="-69850" lvl="0" marL="0" rtl="0">
              <a:lnSpc>
                <a:spcPct val="115000"/>
              </a:lnSpc>
              <a:spcBef>
                <a:spcPts val="0"/>
              </a:spcBef>
              <a:buClr>
                <a:schemeClr val="dk1"/>
              </a:buClr>
              <a:buSzPct val="183333"/>
              <a:buFont typeface="Arial"/>
              <a:buNone/>
            </a:pPr>
            <a:r>
              <a:t/>
            </a:r>
            <a:endParaRPr b="1" sz="600">
              <a:solidFill>
                <a:srgbClr val="222222"/>
              </a:solidFill>
              <a:highlight>
                <a:srgbClr val="FFFFFF"/>
              </a:highlight>
            </a:endParaRPr>
          </a:p>
          <a:p>
            <a:pPr indent="-342900" lvl="0" marL="457200" rtl="0">
              <a:lnSpc>
                <a:spcPct val="115000"/>
              </a:lnSpc>
              <a:spcBef>
                <a:spcPts val="0"/>
              </a:spcBef>
              <a:buClr>
                <a:srgbClr val="222222"/>
              </a:buClr>
              <a:buSzPct val="100000"/>
            </a:pPr>
            <a:r>
              <a:rPr b="1" lang="en" sz="1800">
                <a:solidFill>
                  <a:srgbClr val="222222"/>
                </a:solidFill>
                <a:highlight>
                  <a:srgbClr val="FFFFFF"/>
                </a:highlight>
              </a:rPr>
              <a:t>Held the first meeting of the nascent Ag &amp; Food Committee</a:t>
            </a:r>
          </a:p>
          <a:p>
            <a:pPr indent="0" lvl="0" marL="0" rtl="0">
              <a:lnSpc>
                <a:spcPct val="115000"/>
              </a:lnSpc>
              <a:spcBef>
                <a:spcPts val="0"/>
              </a:spcBef>
              <a:buNone/>
            </a:pPr>
            <a:r>
              <a:t/>
            </a:r>
            <a:endParaRPr b="1" sz="600">
              <a:solidFill>
                <a:srgbClr val="222222"/>
              </a:solidFill>
              <a:highlight>
                <a:srgbClr val="FFFFFF"/>
              </a:highlight>
            </a:endParaRPr>
          </a:p>
          <a:p>
            <a:pPr indent="-3429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22222"/>
              </a:buClr>
              <a:buSzPct val="100000"/>
            </a:pPr>
            <a:r>
              <a:rPr b="1" lang="en" sz="1800">
                <a:solidFill>
                  <a:srgbClr val="222222"/>
                </a:solidFill>
                <a:highlight>
                  <a:srgbClr val="FFFFFF"/>
                </a:highlight>
              </a:rPr>
              <a:t>New outreach: social events in 3 cities, Chapter jamboree, Environmental Action Network</a:t>
            </a: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/>
          </a:p>
          <a:p>
            <a:pPr indent="0" lvl="0" marL="0" marR="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None/>
            </a:pPr>
            <a:r>
              <a:t/>
            </a:r>
            <a:endParaRPr sz="180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58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Shape 159"/>
          <p:cNvSpPr txBox="1"/>
          <p:nvPr>
            <p:ph type="title"/>
          </p:nvPr>
        </p:nvSpPr>
        <p:spPr>
          <a:xfrm>
            <a:off x="385250" y="171302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indent="457200" lvl="0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Calibri"/>
              <a:buNone/>
            </a:pPr>
            <a:r>
              <a:rPr lang="en" sz="3000"/>
              <a:t>Success Stories  </a:t>
            </a:r>
          </a:p>
        </p:txBody>
      </p:sp>
      <p:sp>
        <p:nvSpPr>
          <p:cNvPr id="160" name="Shape 160"/>
          <p:cNvSpPr txBox="1"/>
          <p:nvPr>
            <p:ph idx="1" type="body"/>
          </p:nvPr>
        </p:nvSpPr>
        <p:spPr>
          <a:xfrm>
            <a:off x="457200" y="1160600"/>
            <a:ext cx="8229600" cy="3394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800">
                <a:solidFill>
                  <a:schemeClr val="dk1"/>
                </a:solidFill>
              </a:rPr>
              <a:t>Project:</a:t>
            </a:r>
            <a:r>
              <a:rPr lang="en" sz="1800">
                <a:solidFill>
                  <a:schemeClr val="dk1"/>
                </a:solidFill>
              </a:rPr>
              <a:t> Coordinated Chapter Support for Vermont Chapter</a:t>
            </a: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800">
                <a:solidFill>
                  <a:schemeClr val="dk1"/>
                </a:solidFill>
              </a:rPr>
              <a:t>What the Board did</a:t>
            </a:r>
            <a:r>
              <a:rPr lang="en" sz="1800">
                <a:solidFill>
                  <a:schemeClr val="dk1"/>
                </a:solidFill>
              </a:rPr>
              <a:t>: Set an expectation for chapter capacity building through the Strategic Plan</a:t>
            </a: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800">
                <a:solidFill>
                  <a:schemeClr val="dk1"/>
                </a:solidFill>
              </a:rPr>
              <a:t>What Chapter Support did:</a:t>
            </a:r>
            <a:r>
              <a:rPr lang="en" sz="1800">
                <a:solidFill>
                  <a:schemeClr val="dk1"/>
                </a:solidFill>
              </a:rPr>
              <a:t> Coordinated staff in multiple units to provide a year of prioritized support to the VT Chapter</a:t>
            </a: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800">
                <a:solidFill>
                  <a:schemeClr val="dk1"/>
                </a:solidFill>
              </a:rPr>
              <a:t>What the Chapter ExCom did:</a:t>
            </a:r>
            <a:r>
              <a:rPr lang="en" sz="1800">
                <a:solidFill>
                  <a:schemeClr val="dk1"/>
                </a:solidFill>
              </a:rPr>
              <a:t> Made the most of the opportunity: building time into each meeting for capacity building, recruiting a team for Movement Building Training, organizing regional training</a:t>
            </a: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300">
              <a:solidFill>
                <a:schemeClr val="dk1"/>
              </a:solidFill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/>
          </a:p>
          <a:p>
            <a:pPr indent="0" lvl="0" marL="0" marR="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None/>
            </a:pPr>
            <a:r>
              <a:t/>
            </a:r>
            <a:endParaRPr sz="180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65" name="Shape 1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Shape 166"/>
          <p:cNvSpPr txBox="1"/>
          <p:nvPr>
            <p:ph type="title"/>
          </p:nvPr>
        </p:nvSpPr>
        <p:spPr>
          <a:xfrm>
            <a:off x="385250" y="171302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indent="457200" lvl="0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Calibri"/>
              <a:buNone/>
            </a:pPr>
            <a:r>
              <a:rPr lang="en" sz="3000"/>
              <a:t>Success Stories  </a:t>
            </a:r>
          </a:p>
        </p:txBody>
      </p:sp>
      <p:sp>
        <p:nvSpPr>
          <p:cNvPr id="167" name="Shape 167"/>
          <p:cNvSpPr txBox="1"/>
          <p:nvPr>
            <p:ph idx="1" type="body"/>
          </p:nvPr>
        </p:nvSpPr>
        <p:spPr>
          <a:xfrm>
            <a:off x="457200" y="1028700"/>
            <a:ext cx="8229600" cy="3394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800">
                <a:solidFill>
                  <a:schemeClr val="dk1"/>
                </a:solidFill>
              </a:rPr>
              <a:t>The Impact:</a:t>
            </a: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>
              <a:solidFill>
                <a:schemeClr val="dk1"/>
              </a:solidFill>
            </a:endParaRPr>
          </a:p>
          <a:p>
            <a:pPr indent="0" lvl="0" marL="0" rtl="0">
              <a:lnSpc>
                <a:spcPct val="115000"/>
              </a:lnSpc>
              <a:spcBef>
                <a:spcPts val="0"/>
              </a:spcBef>
              <a:buNone/>
            </a:pPr>
            <a:r>
              <a:rPr b="1" lang="en">
                <a:solidFill>
                  <a:srgbClr val="222222"/>
                </a:solidFill>
                <a:highlight>
                  <a:srgbClr val="FFFFFF"/>
                </a:highlight>
              </a:rPr>
              <a:t>- Defined the role of the ExCom</a:t>
            </a:r>
          </a:p>
          <a:p>
            <a:pPr indent="0" lvl="0" marL="0" rtl="0">
              <a:lnSpc>
                <a:spcPct val="115000"/>
              </a:lnSpc>
              <a:spcBef>
                <a:spcPts val="0"/>
              </a:spcBef>
              <a:buNone/>
            </a:pPr>
            <a:r>
              <a:rPr b="1" lang="en">
                <a:solidFill>
                  <a:srgbClr val="222222"/>
                </a:solidFill>
                <a:highlight>
                  <a:srgbClr val="FFFFFF"/>
                </a:highlight>
              </a:rPr>
              <a:t>- Adopted ExCom Meeting Norms</a:t>
            </a:r>
          </a:p>
          <a:p>
            <a:pPr indent="0" lvl="0" marL="0" rtl="0">
              <a:lnSpc>
                <a:spcPct val="115000"/>
              </a:lnSpc>
              <a:spcBef>
                <a:spcPts val="0"/>
              </a:spcBef>
              <a:buNone/>
            </a:pPr>
            <a:r>
              <a:rPr b="1" lang="en">
                <a:solidFill>
                  <a:srgbClr val="222222"/>
                </a:solidFill>
                <a:highlight>
                  <a:srgbClr val="FFFFFF"/>
                </a:highlight>
              </a:rPr>
              <a:t>- Required annual campaign plans from each campaign</a:t>
            </a:r>
          </a:p>
          <a:p>
            <a:pPr indent="0" lvl="0" marL="0" rtl="0">
              <a:lnSpc>
                <a:spcPct val="115000"/>
              </a:lnSpc>
              <a:spcBef>
                <a:spcPts val="0"/>
              </a:spcBef>
              <a:buNone/>
            </a:pPr>
            <a:r>
              <a:rPr b="1" lang="en">
                <a:solidFill>
                  <a:srgbClr val="222222"/>
                </a:solidFill>
                <a:highlight>
                  <a:srgbClr val="FFFFFF"/>
                </a:highlight>
              </a:rPr>
              <a:t>- Five Chapter leaders trained in Movement Building</a:t>
            </a:r>
          </a:p>
          <a:p>
            <a:pPr indent="0" lvl="0" marL="0" rtl="0">
              <a:lnSpc>
                <a:spcPct val="115000"/>
              </a:lnSpc>
              <a:spcBef>
                <a:spcPts val="0"/>
              </a:spcBef>
              <a:buNone/>
            </a:pPr>
            <a:r>
              <a:rPr b="1" lang="en">
                <a:solidFill>
                  <a:srgbClr val="222222"/>
                </a:solidFill>
                <a:highlight>
                  <a:srgbClr val="FFFFFF"/>
                </a:highlight>
              </a:rPr>
              <a:t>- Hosting a regional Connect the Dots training for 6 chapters</a:t>
            </a:r>
          </a:p>
          <a:p>
            <a:pPr indent="0" lvl="0" marL="0" rtl="0">
              <a:lnSpc>
                <a:spcPct val="115000"/>
              </a:lnSpc>
              <a:spcBef>
                <a:spcPts val="0"/>
              </a:spcBef>
              <a:buNone/>
            </a:pPr>
            <a:r>
              <a:rPr b="1" lang="en">
                <a:solidFill>
                  <a:srgbClr val="222222"/>
                </a:solidFill>
                <a:highlight>
                  <a:srgbClr val="FFFFFF"/>
                </a:highlight>
              </a:rPr>
              <a:t>- Re-established Outings Program and added new outings chair</a:t>
            </a:r>
          </a:p>
          <a:p>
            <a:pPr indent="0" lvl="0" marL="0" rtl="0">
              <a:lnSpc>
                <a:spcPct val="115000"/>
              </a:lnSpc>
              <a:spcBef>
                <a:spcPts val="0"/>
              </a:spcBef>
              <a:buNone/>
            </a:pPr>
            <a:r>
              <a:rPr b="1" lang="en">
                <a:solidFill>
                  <a:srgbClr val="222222"/>
                </a:solidFill>
                <a:highlight>
                  <a:srgbClr val="FFFFFF"/>
                </a:highlight>
              </a:rPr>
              <a:t>- Recruited new leaders; now have leaders that are not also ExCom members</a:t>
            </a:r>
          </a:p>
          <a:p>
            <a:pPr indent="0" lvl="0" marL="0" rtl="0">
              <a:lnSpc>
                <a:spcPct val="115000"/>
              </a:lnSpc>
              <a:spcBef>
                <a:spcPts val="0"/>
              </a:spcBef>
              <a:buNone/>
            </a:pPr>
            <a:r>
              <a:rPr b="1" lang="en">
                <a:solidFill>
                  <a:srgbClr val="222222"/>
                </a:solidFill>
                <a:highlight>
                  <a:srgbClr val="FFFFFF"/>
                </a:highlight>
              </a:rPr>
              <a:t>- Recruited a compliance officer</a:t>
            </a:r>
          </a:p>
          <a:p>
            <a:pPr indent="0" lvl="0" marL="0" rtl="0">
              <a:lnSpc>
                <a:spcPct val="115000"/>
              </a:lnSpc>
              <a:spcBef>
                <a:spcPts val="0"/>
              </a:spcBef>
              <a:buNone/>
            </a:pPr>
            <a:r>
              <a:rPr b="1" lang="en">
                <a:solidFill>
                  <a:srgbClr val="222222"/>
                </a:solidFill>
                <a:highlight>
                  <a:srgbClr val="FFFFFF"/>
                </a:highlight>
              </a:rPr>
              <a:t>- Actively engaging in chapter development at each ExCom meeting</a:t>
            </a:r>
          </a:p>
          <a:p>
            <a:pPr indent="0" lvl="0" marL="0" rtl="0">
              <a:lnSpc>
                <a:spcPct val="115000"/>
              </a:lnSpc>
              <a:spcBef>
                <a:spcPts val="0"/>
              </a:spcBef>
              <a:buNone/>
            </a:pPr>
            <a:r>
              <a:rPr b="1" lang="en">
                <a:solidFill>
                  <a:srgbClr val="222222"/>
                </a:solidFill>
                <a:highlight>
                  <a:srgbClr val="FFFFFF"/>
                </a:highlight>
              </a:rPr>
              <a:t>- Continued to recruit and expand the work through 3 highly active  committees</a:t>
            </a: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300">
              <a:solidFill>
                <a:schemeClr val="dk1"/>
              </a:solidFill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300">
              <a:solidFill>
                <a:schemeClr val="dk1"/>
              </a:solidFill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/>
          </a:p>
          <a:p>
            <a:pPr indent="0" lvl="0" marL="0" marR="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None/>
            </a:pPr>
            <a:r>
              <a:t/>
            </a:r>
            <a:endParaRPr sz="180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72" name="Shape 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Shape 173"/>
          <p:cNvSpPr txBox="1"/>
          <p:nvPr>
            <p:ph type="title"/>
          </p:nvPr>
        </p:nvSpPr>
        <p:spPr>
          <a:xfrm>
            <a:off x="457200" y="205977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indent="457200" lvl="0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Calibri"/>
              <a:buNone/>
            </a:pPr>
            <a:r>
              <a:rPr lang="en" sz="3000"/>
              <a:t>Sierra Club Strategic Plan</a:t>
            </a:r>
          </a:p>
        </p:txBody>
      </p:sp>
      <p:sp>
        <p:nvSpPr>
          <p:cNvPr id="174" name="Shape 174"/>
          <p:cNvSpPr txBox="1"/>
          <p:nvPr>
            <p:ph idx="1" type="body"/>
          </p:nvPr>
        </p:nvSpPr>
        <p:spPr>
          <a:xfrm>
            <a:off x="457200" y="1028700"/>
            <a:ext cx="8229600" cy="3394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>
            <a:noAutofit/>
          </a:bodyPr>
          <a:lstStyle/>
          <a:p>
            <a:pPr indent="0" lvl="0" marL="0" rtl="0">
              <a:lnSpc>
                <a:spcPct val="115000"/>
              </a:lnSpc>
              <a:spcBef>
                <a:spcPts val="0"/>
              </a:spcBef>
              <a:buNone/>
            </a:pPr>
            <a:r>
              <a:t/>
            </a:r>
            <a:endParaRPr b="1" sz="1800">
              <a:solidFill>
                <a:srgbClr val="005B8A"/>
              </a:solidFill>
            </a:endParaRPr>
          </a:p>
          <a:p>
            <a:pPr indent="-69850" lvl="0" marL="0" rtl="0">
              <a:lnSpc>
                <a:spcPct val="115000"/>
              </a:lnSpc>
              <a:spcBef>
                <a:spcPts val="0"/>
              </a:spcBef>
              <a:buClr>
                <a:schemeClr val="dk1"/>
              </a:buClr>
              <a:buSzPct val="61111"/>
              <a:buFont typeface="Arial"/>
              <a:buNone/>
            </a:pPr>
            <a:r>
              <a:rPr b="1" lang="en" sz="1800">
                <a:solidFill>
                  <a:srgbClr val="005B8A"/>
                </a:solidFill>
              </a:rPr>
              <a:t>ENGAGE AND SUPPORT A BROAD, DIVERSE, INCLUSIVE, AND POWERFUL MOVEMENT</a:t>
            </a:r>
          </a:p>
          <a:p>
            <a:pPr indent="0" lvl="0" marL="0" marR="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None/>
            </a:pPr>
            <a:r>
              <a:t/>
            </a:r>
            <a:endParaRPr sz="1200"/>
          </a:p>
          <a:p>
            <a:pPr indent="-69850" lvl="0" marL="0" rtl="0">
              <a:lnSpc>
                <a:spcPct val="115000"/>
              </a:lnSpc>
              <a:spcBef>
                <a:spcPts val="0"/>
              </a:spcBef>
              <a:buClr>
                <a:schemeClr val="dk1"/>
              </a:buClr>
              <a:buSzPct val="61111"/>
              <a:buFont typeface="Arial"/>
              <a:buNone/>
            </a:pPr>
            <a:r>
              <a:rPr b="1" lang="en" sz="1800">
                <a:solidFill>
                  <a:srgbClr val="005B8A"/>
                </a:solidFill>
              </a:rPr>
              <a:t>• </a:t>
            </a:r>
            <a:r>
              <a:rPr lang="en" sz="1800">
                <a:solidFill>
                  <a:schemeClr val="dk1"/>
                </a:solidFill>
              </a:rPr>
              <a:t>Develop and expand the core of committed volunteer leaders</a:t>
            </a:r>
          </a:p>
          <a:p>
            <a:pPr indent="-69850" lvl="0" marL="0" rtl="0">
              <a:lnSpc>
                <a:spcPct val="115000"/>
              </a:lnSpc>
              <a:spcBef>
                <a:spcPts val="0"/>
              </a:spcBef>
              <a:buClr>
                <a:schemeClr val="dk1"/>
              </a:buClr>
              <a:buSzPct val="61111"/>
              <a:buFont typeface="Arial"/>
              <a:buNone/>
            </a:pPr>
            <a:r>
              <a:rPr lang="en" sz="1800">
                <a:solidFill>
                  <a:schemeClr val="dk1"/>
                </a:solidFill>
              </a:rPr>
              <a:t> </a:t>
            </a:r>
          </a:p>
          <a:p>
            <a:pPr indent="-69850" lvl="0" marL="0" rtl="0">
              <a:lnSpc>
                <a:spcPct val="115000"/>
              </a:lnSpc>
              <a:spcBef>
                <a:spcPts val="0"/>
              </a:spcBef>
              <a:buClr>
                <a:schemeClr val="dk1"/>
              </a:buClr>
              <a:buSzPct val="61111"/>
              <a:buFont typeface="Arial"/>
              <a:buNone/>
            </a:pPr>
            <a:r>
              <a:rPr b="1" lang="en" sz="1800">
                <a:solidFill>
                  <a:srgbClr val="005B8A"/>
                </a:solidFill>
              </a:rPr>
              <a:t>• </a:t>
            </a:r>
            <a:r>
              <a:rPr lang="en" sz="1800">
                <a:solidFill>
                  <a:schemeClr val="dk1"/>
                </a:solidFill>
              </a:rPr>
              <a:t>Build chapter, group, and local organizing team ability to deliver on nationwide, state, and local strategies</a:t>
            </a:r>
          </a:p>
          <a:p>
            <a:pPr indent="-69850" lvl="0" marL="0" rtl="0">
              <a:lnSpc>
                <a:spcPct val="115000"/>
              </a:lnSpc>
              <a:spcBef>
                <a:spcPts val="0"/>
              </a:spcBef>
              <a:buClr>
                <a:schemeClr val="dk1"/>
              </a:buClr>
              <a:buSzPct val="61111"/>
              <a:buFont typeface="Arial"/>
              <a:buNone/>
            </a:pPr>
            <a:r>
              <a:rPr lang="en" sz="1800">
                <a:solidFill>
                  <a:schemeClr val="dk1"/>
                </a:solidFill>
              </a:rPr>
              <a:t>                  	</a:t>
            </a:r>
          </a:p>
          <a:p>
            <a:pPr indent="-69850" lvl="0" marL="0" rtl="0">
              <a:lnSpc>
                <a:spcPct val="115000"/>
              </a:lnSpc>
              <a:spcBef>
                <a:spcPts val="0"/>
              </a:spcBef>
              <a:buClr>
                <a:schemeClr val="dk1"/>
              </a:buClr>
              <a:buSzPct val="61111"/>
              <a:buFont typeface="Arial"/>
              <a:buNone/>
            </a:pPr>
            <a:r>
              <a:rPr b="1" lang="en" sz="1800">
                <a:solidFill>
                  <a:srgbClr val="005B8A"/>
                </a:solidFill>
              </a:rPr>
              <a:t>• </a:t>
            </a:r>
            <a:r>
              <a:rPr lang="en" sz="1800">
                <a:solidFill>
                  <a:schemeClr val="dk1"/>
                </a:solidFill>
              </a:rPr>
              <a:t>Strengthen organizational competence to work across differences</a:t>
            </a:r>
          </a:p>
          <a:p>
            <a:pPr indent="0" lvl="0" marL="0" rtl="0">
              <a:spcBef>
                <a:spcPts val="0"/>
              </a:spcBef>
              <a:buNone/>
            </a:pPr>
            <a:r>
              <a:t/>
            </a:r>
            <a:endParaRPr sz="1600">
              <a:solidFill>
                <a:srgbClr val="0000FF"/>
              </a:solidFill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79" name="Shape 1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" name="Shape 180"/>
          <p:cNvSpPr txBox="1"/>
          <p:nvPr>
            <p:ph type="title"/>
          </p:nvPr>
        </p:nvSpPr>
        <p:spPr>
          <a:xfrm>
            <a:off x="457200" y="205977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indent="457200" lvl="0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Calibri"/>
              <a:buNone/>
            </a:pPr>
            <a:r>
              <a:rPr lang="en" sz="3000"/>
              <a:t>Sierra Club Strategic Plan </a:t>
            </a:r>
          </a:p>
        </p:txBody>
      </p:sp>
      <p:sp>
        <p:nvSpPr>
          <p:cNvPr id="181" name="Shape 181"/>
          <p:cNvSpPr txBox="1"/>
          <p:nvPr>
            <p:ph idx="1" type="body"/>
          </p:nvPr>
        </p:nvSpPr>
        <p:spPr>
          <a:xfrm>
            <a:off x="457200" y="1028700"/>
            <a:ext cx="8229600" cy="3394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>
            <a:noAutofit/>
          </a:bodyPr>
          <a:lstStyle/>
          <a:p>
            <a:pPr indent="0" lvl="0" marL="0" rtl="0">
              <a:lnSpc>
                <a:spcPct val="115000"/>
              </a:lnSpc>
              <a:spcBef>
                <a:spcPts val="0"/>
              </a:spcBef>
              <a:buNone/>
            </a:pPr>
            <a:r>
              <a:t/>
            </a:r>
            <a:endParaRPr b="1" sz="1800">
              <a:solidFill>
                <a:srgbClr val="005B8A"/>
              </a:solidFill>
            </a:endParaRPr>
          </a:p>
          <a:p>
            <a:pPr indent="0" lvl="0" marL="0" rtl="0">
              <a:lnSpc>
                <a:spcPct val="115000"/>
              </a:lnSpc>
              <a:spcBef>
                <a:spcPts val="0"/>
              </a:spcBef>
              <a:buNone/>
            </a:pPr>
            <a:r>
              <a:rPr b="1" lang="en" sz="1800">
                <a:solidFill>
                  <a:srgbClr val="005B8A"/>
                </a:solidFill>
              </a:rPr>
              <a:t>BECOME AN EVER STRONGER, HIGH PERFORMANCE ORGANIZATION</a:t>
            </a:r>
          </a:p>
          <a:p>
            <a:pPr indent="0" lvl="0" marL="0" rtl="0">
              <a:lnSpc>
                <a:spcPct val="115000"/>
              </a:lnSpc>
              <a:spcBef>
                <a:spcPts val="0"/>
              </a:spcBef>
              <a:buNone/>
            </a:pPr>
            <a:r>
              <a:t/>
            </a:r>
            <a:endParaRPr b="1" sz="600">
              <a:solidFill>
                <a:srgbClr val="005B8A"/>
              </a:solidFill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None/>
            </a:pPr>
            <a:r>
              <a:rPr b="1" lang="en" sz="1800">
                <a:solidFill>
                  <a:srgbClr val="005B8A"/>
                </a:solidFill>
              </a:rPr>
              <a:t>• </a:t>
            </a:r>
            <a:r>
              <a:rPr lang="en" sz="1800">
                <a:solidFill>
                  <a:schemeClr val="dk1"/>
                </a:solidFill>
              </a:rPr>
              <a:t>Build powerful, capable, diverse, and inclusive volunteer leadership nationally and in every state and major metropolitan area.</a:t>
            </a:r>
          </a:p>
          <a:p>
            <a:pPr indent="-69850" lvl="0" marL="0" marR="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ct val="183333"/>
              <a:buFont typeface="Arial"/>
              <a:buNone/>
            </a:pPr>
            <a:r>
              <a:t/>
            </a:r>
            <a:endParaRPr sz="600">
              <a:solidFill>
                <a:schemeClr val="dk1"/>
              </a:solidFill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None/>
            </a:pPr>
            <a:r>
              <a:rPr b="1" lang="en" sz="1800">
                <a:solidFill>
                  <a:srgbClr val="005B8A"/>
                </a:solidFill>
              </a:rPr>
              <a:t>• </a:t>
            </a:r>
            <a:r>
              <a:rPr lang="en" sz="1800">
                <a:solidFill>
                  <a:schemeClr val="dk1"/>
                </a:solidFill>
              </a:rPr>
              <a:t>Foster an organizational culture that promotes results, accountability, learning, transparency, and good governance.</a:t>
            </a:r>
          </a:p>
          <a:p>
            <a:pPr indent="-69850" lvl="0" marL="0" marR="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ct val="183333"/>
              <a:buFont typeface="Arial"/>
              <a:buNone/>
            </a:pPr>
            <a:r>
              <a:t/>
            </a:r>
            <a:endParaRPr sz="600">
              <a:solidFill>
                <a:schemeClr val="dk1"/>
              </a:solidFill>
            </a:endParaRPr>
          </a:p>
          <a:p>
            <a:pPr indent="-69850" lvl="0" marL="0" marR="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ct val="61111"/>
              <a:buFont typeface="Arial"/>
              <a:buNone/>
            </a:pPr>
            <a:r>
              <a:rPr b="1" lang="en" sz="1800">
                <a:solidFill>
                  <a:srgbClr val="005B8A"/>
                </a:solidFill>
              </a:rPr>
              <a:t>• </a:t>
            </a:r>
            <a:r>
              <a:rPr lang="en" sz="1800">
                <a:solidFill>
                  <a:schemeClr val="dk1"/>
                </a:solidFill>
              </a:rPr>
              <a:t>Maximize the effectiveness of our campaigns at the local, state, national, and international levels.</a:t>
            </a:r>
          </a:p>
          <a:p>
            <a:pPr indent="0" lvl="0" marL="0" marR="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None/>
            </a:pPr>
            <a:r>
              <a:t/>
            </a:r>
            <a:endParaRPr sz="1800"/>
          </a:p>
          <a:p>
            <a:pPr indent="0" lvl="0" marL="0" rtl="0">
              <a:lnSpc>
                <a:spcPct val="115000"/>
              </a:lnSpc>
              <a:spcBef>
                <a:spcPts val="0"/>
              </a:spcBef>
              <a:buNone/>
            </a:pPr>
            <a:r>
              <a:t/>
            </a:r>
            <a:endParaRPr sz="1800">
              <a:solidFill>
                <a:schemeClr val="dk1"/>
              </a:solidFill>
            </a:endParaRPr>
          </a:p>
          <a:p>
            <a:pPr indent="0" lvl="0" marL="0" rtl="0">
              <a:spcBef>
                <a:spcPts val="0"/>
              </a:spcBef>
              <a:buNone/>
            </a:pPr>
            <a:r>
              <a:t/>
            </a:r>
            <a:endParaRPr sz="1600">
              <a:solidFill>
                <a:srgbClr val="0000FF"/>
              </a:solidFill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86" name="Shape 1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Shape 187"/>
          <p:cNvSpPr txBox="1"/>
          <p:nvPr>
            <p:ph type="title"/>
          </p:nvPr>
        </p:nvSpPr>
        <p:spPr>
          <a:xfrm>
            <a:off x="457200" y="205977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indent="457200" lvl="0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Calibri"/>
              <a:buNone/>
            </a:pPr>
            <a:r>
              <a:rPr lang="en" sz="3000"/>
              <a:t>Desired Outcomes</a:t>
            </a:r>
          </a:p>
        </p:txBody>
      </p:sp>
      <p:sp>
        <p:nvSpPr>
          <p:cNvPr id="188" name="Shape 188"/>
          <p:cNvSpPr txBox="1"/>
          <p:nvPr>
            <p:ph idx="1" type="body"/>
          </p:nvPr>
        </p:nvSpPr>
        <p:spPr>
          <a:xfrm>
            <a:off x="457200" y="1123325"/>
            <a:ext cx="8229600" cy="3133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>
            <a:noAutofit/>
          </a:bodyPr>
          <a:lstStyle/>
          <a:p>
            <a:pPr indent="-342900" lvl="0" marL="457200" rtl="0">
              <a:lnSpc>
                <a:spcPct val="115000"/>
              </a:lnSpc>
              <a:spcBef>
                <a:spcPts val="0"/>
              </a:spcBef>
              <a:buClr>
                <a:schemeClr val="dk1"/>
              </a:buClr>
              <a:buSzPct val="100000"/>
            </a:pPr>
            <a:r>
              <a:rPr lang="en" sz="1800">
                <a:solidFill>
                  <a:schemeClr val="dk1"/>
                </a:solidFill>
              </a:rPr>
              <a:t>Chapters having real world impacts through strategic campaigns and transformative leadership development</a:t>
            </a:r>
          </a:p>
          <a:p>
            <a:pPr indent="0" lvl="0" marL="0" rtl="0">
              <a:lnSpc>
                <a:spcPct val="115000"/>
              </a:lnSpc>
              <a:spcBef>
                <a:spcPts val="0"/>
              </a:spcBef>
              <a:buNone/>
            </a:pPr>
            <a:r>
              <a:t/>
            </a:r>
            <a:endParaRPr sz="1200">
              <a:solidFill>
                <a:schemeClr val="dk1"/>
              </a:solidFill>
            </a:endParaRPr>
          </a:p>
          <a:p>
            <a:pPr indent="-342900" lvl="0" marL="457200" rtl="0">
              <a:lnSpc>
                <a:spcPct val="115000"/>
              </a:lnSpc>
              <a:spcBef>
                <a:spcPts val="0"/>
              </a:spcBef>
              <a:buClr>
                <a:schemeClr val="dk1"/>
              </a:buClr>
              <a:buSzPct val="100000"/>
            </a:pPr>
            <a:r>
              <a:rPr lang="en" sz="1800">
                <a:solidFill>
                  <a:schemeClr val="dk1"/>
                </a:solidFill>
              </a:rPr>
              <a:t>Chapter chairs and chapter directors providing confident, capable leadership</a:t>
            </a:r>
          </a:p>
          <a:p>
            <a:pPr indent="0" lvl="0" marL="0" rtl="0">
              <a:lnSpc>
                <a:spcPct val="115000"/>
              </a:lnSpc>
              <a:spcBef>
                <a:spcPts val="0"/>
              </a:spcBef>
              <a:buNone/>
            </a:pPr>
            <a:r>
              <a:t/>
            </a:r>
            <a:endParaRPr sz="1200">
              <a:solidFill>
                <a:schemeClr val="dk1"/>
              </a:solidFill>
            </a:endParaRPr>
          </a:p>
          <a:p>
            <a:pPr indent="-342900" lvl="0" marL="457200" rtl="0">
              <a:lnSpc>
                <a:spcPct val="115000"/>
              </a:lnSpc>
              <a:spcBef>
                <a:spcPts val="0"/>
              </a:spcBef>
              <a:buClr>
                <a:schemeClr val="dk1"/>
              </a:buClr>
              <a:buSzPct val="100000"/>
            </a:pPr>
            <a:r>
              <a:rPr lang="en" sz="1800">
                <a:solidFill>
                  <a:schemeClr val="dk1"/>
                </a:solidFill>
              </a:rPr>
              <a:t>Culturally competent chapter leaders embodying principles of equity, justice and inclusion</a:t>
            </a:r>
          </a:p>
          <a:p>
            <a:pPr indent="0" lvl="0" marL="0" rtl="0">
              <a:lnSpc>
                <a:spcPct val="115000"/>
              </a:lnSpc>
              <a:spcBef>
                <a:spcPts val="0"/>
              </a:spcBef>
              <a:buNone/>
            </a:pPr>
            <a:r>
              <a:t/>
            </a:r>
            <a:endParaRPr sz="1200">
              <a:solidFill>
                <a:schemeClr val="dk1"/>
              </a:solidFill>
            </a:endParaRPr>
          </a:p>
          <a:p>
            <a:pPr indent="-228600" lvl="0" marL="457200" rtl="0">
              <a:lnSpc>
                <a:spcPct val="115000"/>
              </a:lnSpc>
              <a:spcBef>
                <a:spcPts val="0"/>
              </a:spcBef>
              <a:buClr>
                <a:schemeClr val="dk1"/>
              </a:buClr>
            </a:pPr>
            <a:r>
              <a:rPr lang="en" sz="1800">
                <a:solidFill>
                  <a:schemeClr val="dk1"/>
                </a:solidFill>
              </a:rPr>
              <a:t>Chapters as strong, reliable partners with our national campaigns and programs</a:t>
            </a:r>
            <a:r>
              <a:rPr lang="en" sz="1300">
                <a:solidFill>
                  <a:schemeClr val="dk1"/>
                </a:solidFill>
              </a:rPr>
              <a:t> </a:t>
            </a: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/>
              <a:t> </a:t>
            </a:r>
          </a:p>
          <a:p>
            <a:pPr indent="0" lvl="0" marL="0" marR="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None/>
            </a:pPr>
            <a:r>
              <a:t/>
            </a:r>
            <a:endParaRPr sz="1800"/>
          </a:p>
          <a:p>
            <a:pPr indent="-69850" lvl="0" marL="0" rtl="0">
              <a:spcBef>
                <a:spcPts val="0"/>
              </a:spcBef>
              <a:buClr>
                <a:schemeClr val="dk1"/>
              </a:buClr>
              <a:buSzPct val="61111"/>
              <a:buFont typeface="Arial"/>
              <a:buNone/>
            </a:pPr>
            <a:r>
              <a:t/>
            </a:r>
            <a:endParaRPr sz="1800">
              <a:solidFill>
                <a:srgbClr val="0000FF"/>
              </a:solidFill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93" name="Shape 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Shape 194"/>
          <p:cNvSpPr txBox="1"/>
          <p:nvPr>
            <p:ph type="title"/>
          </p:nvPr>
        </p:nvSpPr>
        <p:spPr>
          <a:xfrm>
            <a:off x="457200" y="205977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indent="457200" lvl="0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Calibri"/>
              <a:buNone/>
            </a:pPr>
            <a:r>
              <a:rPr lang="en" sz="3000"/>
              <a:t>What is Needed</a:t>
            </a:r>
          </a:p>
        </p:txBody>
      </p:sp>
      <p:sp>
        <p:nvSpPr>
          <p:cNvPr id="195" name="Shape 195"/>
          <p:cNvSpPr txBox="1"/>
          <p:nvPr>
            <p:ph idx="1" type="body"/>
          </p:nvPr>
        </p:nvSpPr>
        <p:spPr>
          <a:xfrm>
            <a:off x="457200" y="1233850"/>
            <a:ext cx="8229600" cy="3125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>
            <a:noAutofit/>
          </a:bodyPr>
          <a:lstStyle/>
          <a:p>
            <a:pPr indent="-342900" lvl="0" marL="457200" rtl="0">
              <a:lnSpc>
                <a:spcPct val="115000"/>
              </a:lnSpc>
              <a:spcBef>
                <a:spcPts val="0"/>
              </a:spcBef>
              <a:buClr>
                <a:schemeClr val="dk1"/>
              </a:buClr>
              <a:buSzPct val="100000"/>
            </a:pPr>
            <a:r>
              <a:rPr lang="en" sz="1800">
                <a:solidFill>
                  <a:schemeClr val="dk1"/>
                </a:solidFill>
              </a:rPr>
              <a:t>Real time, ongoing support for chapter leaders</a:t>
            </a:r>
          </a:p>
          <a:p>
            <a:pPr indent="0" lvl="0" marL="0" rtl="0">
              <a:lnSpc>
                <a:spcPct val="115000"/>
              </a:lnSpc>
              <a:spcBef>
                <a:spcPts val="0"/>
              </a:spcBef>
              <a:buNone/>
            </a:pPr>
            <a:r>
              <a:t/>
            </a:r>
            <a:endParaRPr sz="1200">
              <a:solidFill>
                <a:schemeClr val="dk1"/>
              </a:solidFill>
            </a:endParaRPr>
          </a:p>
          <a:p>
            <a:pPr indent="-342900" lvl="0" marL="457200" rtl="0">
              <a:lnSpc>
                <a:spcPct val="115000"/>
              </a:lnSpc>
              <a:spcBef>
                <a:spcPts val="0"/>
              </a:spcBef>
              <a:buClr>
                <a:schemeClr val="dk1"/>
              </a:buClr>
              <a:buSzPct val="100000"/>
            </a:pPr>
            <a:r>
              <a:rPr lang="en" sz="1800">
                <a:solidFill>
                  <a:schemeClr val="dk1"/>
                </a:solidFill>
              </a:rPr>
              <a:t>Simple tools for planning and assessing progress</a:t>
            </a:r>
          </a:p>
          <a:p>
            <a:pPr indent="0" lvl="0" marL="0" rtl="0">
              <a:lnSpc>
                <a:spcPct val="115000"/>
              </a:lnSpc>
              <a:spcBef>
                <a:spcPts val="0"/>
              </a:spcBef>
              <a:buNone/>
            </a:pPr>
            <a:r>
              <a:t/>
            </a:r>
            <a:endParaRPr sz="1200">
              <a:solidFill>
                <a:schemeClr val="dk1"/>
              </a:solidFill>
            </a:endParaRPr>
          </a:p>
          <a:p>
            <a:pPr indent="-342900" lvl="0" marL="457200" rtl="0">
              <a:lnSpc>
                <a:spcPct val="115000"/>
              </a:lnSpc>
              <a:spcBef>
                <a:spcPts val="0"/>
              </a:spcBef>
              <a:buClr>
                <a:schemeClr val="dk1"/>
              </a:buClr>
              <a:buSzPct val="100000"/>
            </a:pPr>
            <a:r>
              <a:rPr lang="en" sz="1800">
                <a:solidFill>
                  <a:schemeClr val="dk1"/>
                </a:solidFill>
              </a:rPr>
              <a:t>Focus on real world impacts</a:t>
            </a:r>
          </a:p>
          <a:p>
            <a:pPr indent="0" lvl="0" marL="0" rtl="0">
              <a:lnSpc>
                <a:spcPct val="115000"/>
              </a:lnSpc>
              <a:spcBef>
                <a:spcPts val="0"/>
              </a:spcBef>
              <a:buNone/>
            </a:pPr>
            <a:r>
              <a:t/>
            </a:r>
            <a:endParaRPr sz="1200">
              <a:solidFill>
                <a:schemeClr val="dk1"/>
              </a:solidFill>
            </a:endParaRPr>
          </a:p>
          <a:p>
            <a:pPr indent="-342900" lvl="0" marL="457200" rtl="0">
              <a:lnSpc>
                <a:spcPct val="115000"/>
              </a:lnSpc>
              <a:spcBef>
                <a:spcPts val="0"/>
              </a:spcBef>
              <a:buClr>
                <a:schemeClr val="dk1"/>
              </a:buClr>
              <a:buSzPct val="100000"/>
            </a:pPr>
            <a:r>
              <a:rPr lang="en" sz="1800">
                <a:solidFill>
                  <a:schemeClr val="dk1"/>
                </a:solidFill>
              </a:rPr>
              <a:t>Fewer distractions from behavior that undermines our work</a:t>
            </a:r>
          </a:p>
          <a:p>
            <a:pPr indent="0" lvl="0" marL="0" rtl="0">
              <a:lnSpc>
                <a:spcPct val="115000"/>
              </a:lnSpc>
              <a:spcBef>
                <a:spcPts val="0"/>
              </a:spcBef>
              <a:buNone/>
            </a:pPr>
            <a:r>
              <a:t/>
            </a:r>
            <a:endParaRPr sz="1200">
              <a:solidFill>
                <a:schemeClr val="dk1"/>
              </a:solidFill>
            </a:endParaRPr>
          </a:p>
          <a:p>
            <a:pPr indent="-342900" lvl="0" marL="457200" rtl="0">
              <a:lnSpc>
                <a:spcPct val="115000"/>
              </a:lnSpc>
              <a:spcBef>
                <a:spcPts val="0"/>
              </a:spcBef>
              <a:buClr>
                <a:schemeClr val="dk1"/>
              </a:buClr>
              <a:buSzPct val="100000"/>
            </a:pPr>
            <a:r>
              <a:rPr lang="en" sz="1800">
                <a:solidFill>
                  <a:schemeClr val="dk1"/>
                </a:solidFill>
              </a:rPr>
              <a:t>Volunteers/staff and chapter/national working seamlessly together for maximum impact</a:t>
            </a: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/>
              <a:t> </a:t>
            </a: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/>
          </a:p>
          <a:p>
            <a:pPr indent="0" lvl="0" marL="0" marR="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None/>
            </a:pPr>
            <a:r>
              <a:t/>
            </a:r>
            <a:endParaRPr sz="180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200" name="Shape 2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Shape 201"/>
          <p:cNvSpPr txBox="1"/>
          <p:nvPr>
            <p:ph type="title"/>
          </p:nvPr>
        </p:nvSpPr>
        <p:spPr>
          <a:xfrm>
            <a:off x="457200" y="205977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Calibri"/>
              <a:buNone/>
            </a:pPr>
            <a:r>
              <a:rPr lang="en" sz="3000"/>
              <a:t>Chapter Capacity Building Strategy 2017-18</a:t>
            </a:r>
          </a:p>
        </p:txBody>
      </p:sp>
      <p:sp>
        <p:nvSpPr>
          <p:cNvPr id="202" name="Shape 202"/>
          <p:cNvSpPr txBox="1"/>
          <p:nvPr>
            <p:ph idx="1" type="body"/>
          </p:nvPr>
        </p:nvSpPr>
        <p:spPr>
          <a:xfrm>
            <a:off x="498450" y="1336825"/>
            <a:ext cx="8147100" cy="3055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dk1"/>
                </a:solidFill>
              </a:rPr>
              <a:t>o   Expand and diversify Leadership &amp; Capacity Building Team</a:t>
            </a: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600">
              <a:solidFill>
                <a:schemeClr val="dk1"/>
              </a:solidFill>
            </a:endParaRPr>
          </a:p>
          <a:p>
            <a:pPr indent="0" lvl="0" marL="0" rtl="0">
              <a:lnSpc>
                <a:spcPct val="115000"/>
              </a:lnSpc>
              <a:spcBef>
                <a:spcPts val="0"/>
              </a:spcBef>
              <a:buNone/>
            </a:pPr>
            <a:r>
              <a:rPr lang="en" sz="1800">
                <a:solidFill>
                  <a:schemeClr val="dk1"/>
                </a:solidFill>
              </a:rPr>
              <a:t>o   Coordinate Movement Building training with RF100 &amp; Our Wild America </a:t>
            </a:r>
          </a:p>
          <a:p>
            <a:pPr indent="-69850" lvl="0" marL="0" rtl="0">
              <a:lnSpc>
                <a:spcPct val="115000"/>
              </a:lnSpc>
              <a:spcBef>
                <a:spcPts val="0"/>
              </a:spcBef>
              <a:buClr>
                <a:schemeClr val="dk1"/>
              </a:buClr>
              <a:buSzPct val="183333"/>
              <a:buFont typeface="Arial"/>
              <a:buNone/>
            </a:pPr>
            <a:r>
              <a:t/>
            </a:r>
            <a:endParaRPr sz="600">
              <a:solidFill>
                <a:schemeClr val="dk1"/>
              </a:solidFill>
            </a:endParaRPr>
          </a:p>
          <a:p>
            <a:pPr indent="0" lvl="0" marL="0" rtl="0">
              <a:lnSpc>
                <a:spcPct val="115000"/>
              </a:lnSpc>
              <a:spcBef>
                <a:spcPts val="0"/>
              </a:spcBef>
              <a:buNone/>
            </a:pPr>
            <a:r>
              <a:rPr lang="en" sz="1800">
                <a:solidFill>
                  <a:schemeClr val="dk1"/>
                </a:solidFill>
              </a:rPr>
              <a:t>o   Update Chapter Capacity Wheel</a:t>
            </a:r>
          </a:p>
          <a:p>
            <a:pPr indent="-69850" lvl="0" marL="0" rtl="0">
              <a:lnSpc>
                <a:spcPct val="115000"/>
              </a:lnSpc>
              <a:spcBef>
                <a:spcPts val="0"/>
              </a:spcBef>
              <a:buClr>
                <a:schemeClr val="dk1"/>
              </a:buClr>
              <a:buSzPct val="183333"/>
              <a:buFont typeface="Arial"/>
              <a:buNone/>
            </a:pPr>
            <a:r>
              <a:t/>
            </a:r>
            <a:endParaRPr sz="600">
              <a:solidFill>
                <a:schemeClr val="dk1"/>
              </a:solidFill>
            </a:endParaRPr>
          </a:p>
          <a:p>
            <a:pPr indent="0" lvl="0" marL="0" rtl="0">
              <a:lnSpc>
                <a:spcPct val="115000"/>
              </a:lnSpc>
              <a:spcBef>
                <a:spcPts val="0"/>
              </a:spcBef>
              <a:buNone/>
            </a:pPr>
            <a:r>
              <a:rPr lang="en" sz="1800">
                <a:solidFill>
                  <a:schemeClr val="dk1"/>
                </a:solidFill>
              </a:rPr>
              <a:t>o   Assist chapters in developing 2-year chapter capacity building plans</a:t>
            </a:r>
          </a:p>
          <a:p>
            <a:pPr indent="-69850" lvl="0" marL="0" rtl="0">
              <a:lnSpc>
                <a:spcPct val="115000"/>
              </a:lnSpc>
              <a:spcBef>
                <a:spcPts val="0"/>
              </a:spcBef>
              <a:buClr>
                <a:schemeClr val="dk1"/>
              </a:buClr>
              <a:buSzPct val="183333"/>
              <a:buFont typeface="Arial"/>
              <a:buNone/>
            </a:pPr>
            <a:r>
              <a:t/>
            </a:r>
            <a:endParaRPr sz="600">
              <a:solidFill>
                <a:schemeClr val="dk1"/>
              </a:solidFill>
            </a:endParaRPr>
          </a:p>
          <a:p>
            <a:pPr indent="0" lvl="0" marL="0" rtl="0">
              <a:lnSpc>
                <a:spcPct val="115000"/>
              </a:lnSpc>
              <a:spcBef>
                <a:spcPts val="0"/>
              </a:spcBef>
              <a:buNone/>
            </a:pPr>
            <a:r>
              <a:rPr lang="en" sz="1800">
                <a:solidFill>
                  <a:schemeClr val="dk1"/>
                </a:solidFill>
              </a:rPr>
              <a:t>o   Utilize a more targeted, cross-departmental approach to chapter support</a:t>
            </a:r>
          </a:p>
          <a:p>
            <a:pPr indent="0" lvl="0" marL="0" rtl="0">
              <a:lnSpc>
                <a:spcPct val="115000"/>
              </a:lnSpc>
              <a:spcBef>
                <a:spcPts val="0"/>
              </a:spcBef>
              <a:buNone/>
            </a:pPr>
            <a:r>
              <a:t/>
            </a:r>
            <a:endParaRPr sz="600">
              <a:solidFill>
                <a:schemeClr val="dk1"/>
              </a:solidFill>
            </a:endParaRPr>
          </a:p>
          <a:p>
            <a:pPr indent="0" lvl="0" marL="0" rtl="0">
              <a:lnSpc>
                <a:spcPct val="115000"/>
              </a:lnSpc>
              <a:spcBef>
                <a:spcPts val="0"/>
              </a:spcBef>
              <a:buNone/>
            </a:pPr>
            <a:r>
              <a:rPr lang="en" sz="1800">
                <a:solidFill>
                  <a:schemeClr val="dk1"/>
                </a:solidFill>
              </a:rPr>
              <a:t>o   Support implementation of Volunteer Accountability Task Force recommendations</a:t>
            </a:r>
          </a:p>
          <a:p>
            <a:pPr indent="0" lvl="0" marL="0" marR="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None/>
            </a:pPr>
            <a:r>
              <a:t/>
            </a:r>
            <a:endParaRPr sz="1800"/>
          </a:p>
          <a:p>
            <a:pPr indent="0" lvl="0" marL="0" marR="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None/>
            </a:pPr>
            <a:r>
              <a:t/>
            </a:r>
            <a:endParaRPr sz="1800"/>
          </a:p>
          <a:p>
            <a:pPr indent="0" lvl="0" marL="0" marR="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None/>
            </a:pPr>
            <a:r>
              <a:t/>
            </a:r>
            <a:endParaRPr sz="1800"/>
          </a:p>
          <a:p>
            <a:pPr indent="0" lvl="0" marL="0" marR="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None/>
            </a:pPr>
            <a:r>
              <a:t/>
            </a:r>
            <a:endParaRPr sz="1800"/>
          </a:p>
          <a:p>
            <a:pPr indent="-69850" lvl="0" marL="0" rtl="0">
              <a:spcBef>
                <a:spcPts val="0"/>
              </a:spcBef>
              <a:buClr>
                <a:schemeClr val="dk1"/>
              </a:buClr>
              <a:buSzPct val="68750"/>
              <a:buFont typeface="Arial"/>
              <a:buNone/>
            </a:pPr>
            <a:r>
              <a:t/>
            </a:r>
            <a:endParaRPr sz="1600">
              <a:solidFill>
                <a:srgbClr val="0000FF"/>
              </a:solidFill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None/>
            </a:pPr>
            <a:r>
              <a:t/>
            </a:r>
            <a:endParaRPr sz="180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79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Shape 80"/>
          <p:cNvSpPr txBox="1"/>
          <p:nvPr>
            <p:ph type="title"/>
          </p:nvPr>
        </p:nvSpPr>
        <p:spPr>
          <a:xfrm>
            <a:off x="457200" y="205977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indent="45720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Calibri"/>
              <a:buNone/>
            </a:pPr>
            <a:r>
              <a:rPr lang="en"/>
              <a:t>Evolution of Chapter Support</a:t>
            </a:r>
          </a:p>
        </p:txBody>
      </p:sp>
      <p:sp>
        <p:nvSpPr>
          <p:cNvPr id="81" name="Shape 81"/>
          <p:cNvSpPr txBox="1"/>
          <p:nvPr>
            <p:ph idx="1" type="body"/>
          </p:nvPr>
        </p:nvSpPr>
        <p:spPr>
          <a:xfrm>
            <a:off x="457200" y="1028700"/>
            <a:ext cx="8229600" cy="3394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294132" lvl="0" marL="25603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alibri"/>
              <a:buChar char="•"/>
            </a:pPr>
            <a:r>
              <a:rPr lang="en" sz="3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Chapter/National Task Force Report - April, 2013</a:t>
            </a: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8100" lvl="0" rtl="0">
              <a:spcBef>
                <a:spcPts val="0"/>
              </a:spcBef>
              <a:buClr>
                <a:schemeClr val="dk1"/>
              </a:buClr>
              <a:buSzPct val="100000"/>
              <a:buFont typeface="Calibri"/>
              <a:buChar char="•"/>
            </a:pPr>
            <a:r>
              <a:rPr lang="en" sz="3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Sierra Club Strategic Plan - May, 2015</a:t>
            </a:r>
          </a:p>
          <a:p>
            <a:pPr indent="0" lvl="0" marL="0" rtl="0">
              <a:spcBef>
                <a:spcPts val="0"/>
              </a:spcBef>
              <a:buNone/>
            </a:pPr>
            <a:r>
              <a:t/>
            </a:r>
            <a:endParaRPr sz="3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8100" lvl="0" rtl="0">
              <a:spcBef>
                <a:spcPts val="0"/>
              </a:spcBef>
              <a:buClr>
                <a:schemeClr val="dk1"/>
              </a:buClr>
              <a:buSzPct val="100000"/>
              <a:buFont typeface="Calibri"/>
              <a:buChar char="•"/>
            </a:pPr>
            <a:r>
              <a:rPr lang="en" sz="3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DEI Multi-year Plan - May, 2015</a:t>
            </a:r>
          </a:p>
        </p:txBody>
      </p:sp>
      <p:pic>
        <p:nvPicPr>
          <p:cNvPr id="82" name="Shape 8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 rot="10800000">
            <a:off x="8738850" y="1900050"/>
            <a:ext cx="13500" cy="1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206" name="Shape 2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" name="Shape 207"/>
          <p:cNvSpPr txBox="1"/>
          <p:nvPr>
            <p:ph type="title"/>
          </p:nvPr>
        </p:nvSpPr>
        <p:spPr>
          <a:xfrm>
            <a:off x="457200" y="205977"/>
            <a:ext cx="8229600" cy="8574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indent="0" lvl="0" marL="1828800">
              <a:spcBef>
                <a:spcPts val="0"/>
              </a:spcBef>
              <a:buNone/>
            </a:pPr>
            <a:r>
              <a:rPr lang="en"/>
              <a:t>Discussion Session</a:t>
            </a:r>
          </a:p>
        </p:txBody>
      </p:sp>
      <p:sp>
        <p:nvSpPr>
          <p:cNvPr id="208" name="Shape 208"/>
          <p:cNvSpPr txBox="1"/>
          <p:nvPr>
            <p:ph idx="1" type="body"/>
          </p:nvPr>
        </p:nvSpPr>
        <p:spPr>
          <a:xfrm>
            <a:off x="457200" y="1063375"/>
            <a:ext cx="8229600" cy="36546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indent="0" lvl="0" marL="0" rtl="0">
              <a:spcBef>
                <a:spcPts val="0"/>
              </a:spcBef>
              <a:buNone/>
            </a:pPr>
            <a:r>
              <a:rPr b="1" i="1" lang="en" sz="1800">
                <a:solidFill>
                  <a:srgbClr val="222222"/>
                </a:solidFill>
                <a:highlight>
                  <a:srgbClr val="FFFFFF"/>
                </a:highlight>
              </a:rPr>
              <a:t>How can each of us foster organizational change to build a more powerful movement and become a stronger organization?</a:t>
            </a:r>
          </a:p>
          <a:p>
            <a:pPr indent="0" lvl="0" marL="0" rtl="0">
              <a:spcBef>
                <a:spcPts val="0"/>
              </a:spcBef>
              <a:buNone/>
            </a:pPr>
            <a:r>
              <a:t/>
            </a:r>
            <a:endParaRPr sz="800">
              <a:solidFill>
                <a:srgbClr val="222222"/>
              </a:solidFill>
              <a:highlight>
                <a:srgbClr val="FFFFFF"/>
              </a:highlight>
            </a:endParaRPr>
          </a:p>
          <a:p>
            <a:pPr indent="0" lvl="0" marL="0" rtl="0">
              <a:spcBef>
                <a:spcPts val="0"/>
              </a:spcBef>
              <a:buNone/>
            </a:pPr>
            <a:r>
              <a:rPr b="1" lang="en" sz="1800">
                <a:solidFill>
                  <a:srgbClr val="222222"/>
                </a:solidFill>
                <a:highlight>
                  <a:srgbClr val="FFFFFF"/>
                </a:highlight>
              </a:rPr>
              <a:t>Looking at the </a:t>
            </a:r>
            <a:r>
              <a:rPr b="1" lang="en" sz="1800">
                <a:solidFill>
                  <a:schemeClr val="dk1"/>
                </a:solidFill>
              </a:rPr>
              <a:t>goals in the Sierra Club Strategic Plan, d</a:t>
            </a:r>
            <a:r>
              <a:rPr b="1" lang="en" sz="1800">
                <a:solidFill>
                  <a:srgbClr val="222222"/>
                </a:solidFill>
                <a:highlight>
                  <a:srgbClr val="FFFFFF"/>
                </a:highlight>
              </a:rPr>
              <a:t>iscuss:</a:t>
            </a:r>
          </a:p>
          <a:p>
            <a:pPr indent="-69850" lvl="0" marL="0" rtl="0">
              <a:spcBef>
                <a:spcPts val="0"/>
              </a:spcBef>
              <a:buClr>
                <a:schemeClr val="dk1"/>
              </a:buClr>
              <a:buSzPct val="137500"/>
              <a:buFont typeface="Arial"/>
              <a:buNone/>
            </a:pPr>
            <a:r>
              <a:t/>
            </a:r>
            <a:endParaRPr sz="800">
              <a:solidFill>
                <a:srgbClr val="222222"/>
              </a:solidFill>
              <a:highlight>
                <a:srgbClr val="FFFFFF"/>
              </a:highlight>
            </a:endParaRPr>
          </a:p>
          <a:p>
            <a:pPr indent="0" lvl="0" marL="0" rtl="0">
              <a:spcBef>
                <a:spcPts val="0"/>
              </a:spcBef>
              <a:buNone/>
            </a:pPr>
            <a:r>
              <a:rPr b="1" lang="en" sz="1800">
                <a:solidFill>
                  <a:srgbClr val="222222"/>
                </a:solidFill>
              </a:rPr>
              <a:t>-  </a:t>
            </a:r>
            <a:r>
              <a:rPr b="1" lang="en" sz="1800">
                <a:solidFill>
                  <a:srgbClr val="222222"/>
                </a:solidFill>
                <a:highlight>
                  <a:srgbClr val="FFFFFF"/>
                </a:highlight>
              </a:rPr>
              <a:t>Where your Chapter ExCom has made progress over the last year</a:t>
            </a:r>
          </a:p>
          <a:p>
            <a:pPr indent="-69850" lvl="0" marL="0" rtl="0">
              <a:spcBef>
                <a:spcPts val="0"/>
              </a:spcBef>
              <a:buClr>
                <a:schemeClr val="dk1"/>
              </a:buClr>
              <a:buSzPct val="183333"/>
              <a:buFont typeface="Arial"/>
              <a:buNone/>
            </a:pPr>
            <a:r>
              <a:t/>
            </a:r>
            <a:endParaRPr b="1" sz="600">
              <a:solidFill>
                <a:srgbClr val="222222"/>
              </a:solidFill>
              <a:highlight>
                <a:srgbClr val="FFFFFF"/>
              </a:highlight>
            </a:endParaRPr>
          </a:p>
          <a:p>
            <a:pPr indent="0" lvl="0" marL="0" rtl="0">
              <a:spcBef>
                <a:spcPts val="0"/>
              </a:spcBef>
              <a:buNone/>
            </a:pPr>
            <a:r>
              <a:rPr b="1" lang="en" sz="1800">
                <a:solidFill>
                  <a:srgbClr val="222222"/>
                </a:solidFill>
              </a:rPr>
              <a:t>-  </a:t>
            </a:r>
            <a:r>
              <a:rPr b="1" lang="en" sz="1800">
                <a:solidFill>
                  <a:srgbClr val="222222"/>
                </a:solidFill>
                <a:highlight>
                  <a:srgbClr val="FFFFFF"/>
                </a:highlight>
              </a:rPr>
              <a:t>Where your Chapter ExCom is struggling</a:t>
            </a:r>
          </a:p>
          <a:p>
            <a:pPr indent="-69850" lvl="0" marL="0" rtl="0">
              <a:spcBef>
                <a:spcPts val="0"/>
              </a:spcBef>
              <a:buClr>
                <a:schemeClr val="dk1"/>
              </a:buClr>
              <a:buSzPct val="183333"/>
              <a:buFont typeface="Arial"/>
              <a:buNone/>
            </a:pPr>
            <a:r>
              <a:t/>
            </a:r>
            <a:endParaRPr b="1" sz="600">
              <a:solidFill>
                <a:srgbClr val="222222"/>
              </a:solidFill>
              <a:highlight>
                <a:srgbClr val="FFFFFF"/>
              </a:highlight>
            </a:endParaRPr>
          </a:p>
          <a:p>
            <a:pPr indent="-69850" lvl="0" marL="0" rtl="0">
              <a:spcBef>
                <a:spcPts val="0"/>
              </a:spcBef>
              <a:buClr>
                <a:schemeClr val="dk1"/>
              </a:buClr>
              <a:buSzPct val="61111"/>
              <a:buFont typeface="Arial"/>
              <a:buNone/>
            </a:pPr>
            <a:r>
              <a:rPr b="1" lang="en" sz="1800">
                <a:solidFill>
                  <a:srgbClr val="222222"/>
                </a:solidFill>
              </a:rPr>
              <a:t>-  </a:t>
            </a:r>
            <a:r>
              <a:rPr b="1" lang="en" sz="1800">
                <a:solidFill>
                  <a:srgbClr val="222222"/>
                </a:solidFill>
                <a:highlight>
                  <a:srgbClr val="FFFFFF"/>
                </a:highlight>
              </a:rPr>
              <a:t>One thing you can do to help your ExCom become an agent of change to build a more powerful movement &amp; become a stronger organization</a:t>
            </a:r>
          </a:p>
          <a:p>
            <a:pPr indent="0" lvl="0" marL="0" rtl="0">
              <a:spcBef>
                <a:spcPts val="0"/>
              </a:spcBef>
              <a:buNone/>
            </a:pPr>
            <a:r>
              <a:t/>
            </a:r>
            <a:endParaRPr sz="1600"/>
          </a:p>
          <a:p>
            <a:pPr indent="-69850" lvl="0" marL="0" rtl="0">
              <a:spcBef>
                <a:spcPts val="0"/>
              </a:spcBef>
              <a:buClr>
                <a:schemeClr val="dk1"/>
              </a:buClr>
              <a:buSzPct val="91666"/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</a:endParaRPr>
          </a:p>
          <a:p>
            <a:pPr indent="-69850" lvl="0" marL="0">
              <a:spcBef>
                <a:spcPts val="0"/>
              </a:spcBef>
              <a:buClr>
                <a:schemeClr val="dk1"/>
              </a:buClr>
              <a:buSzPct val="91666"/>
              <a:buFont typeface="Arial"/>
              <a:buNone/>
            </a:pPr>
            <a:r>
              <a:t/>
            </a:r>
            <a:endParaRPr sz="120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213" name="Shape 2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" name="Shape 214"/>
          <p:cNvSpPr txBox="1"/>
          <p:nvPr>
            <p:ph type="title"/>
          </p:nvPr>
        </p:nvSpPr>
        <p:spPr>
          <a:xfrm>
            <a:off x="457200" y="205977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indent="457200" lvl="0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Calibri"/>
              <a:buNone/>
            </a:pPr>
            <a:r>
              <a:rPr lang="en" sz="3000"/>
              <a:t>Sierra Club Strategic Plan</a:t>
            </a:r>
          </a:p>
        </p:txBody>
      </p:sp>
      <p:sp>
        <p:nvSpPr>
          <p:cNvPr id="215" name="Shape 215"/>
          <p:cNvSpPr txBox="1"/>
          <p:nvPr>
            <p:ph idx="1" type="body"/>
          </p:nvPr>
        </p:nvSpPr>
        <p:spPr>
          <a:xfrm>
            <a:off x="457200" y="1028700"/>
            <a:ext cx="8229600" cy="3394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>
            <a:noAutofit/>
          </a:bodyPr>
          <a:lstStyle/>
          <a:p>
            <a:pPr indent="0" lvl="0" marL="0" rtl="0">
              <a:lnSpc>
                <a:spcPct val="115000"/>
              </a:lnSpc>
              <a:spcBef>
                <a:spcPts val="0"/>
              </a:spcBef>
              <a:buNone/>
            </a:pPr>
            <a:r>
              <a:t/>
            </a:r>
            <a:endParaRPr b="1" sz="1800">
              <a:solidFill>
                <a:srgbClr val="005B8A"/>
              </a:solidFill>
            </a:endParaRPr>
          </a:p>
          <a:p>
            <a:pPr indent="0" lvl="0" marL="0" rtl="0">
              <a:lnSpc>
                <a:spcPct val="115000"/>
              </a:lnSpc>
              <a:spcBef>
                <a:spcPts val="0"/>
              </a:spcBef>
              <a:buNone/>
            </a:pPr>
            <a:r>
              <a:rPr b="1" lang="en" sz="1800">
                <a:solidFill>
                  <a:srgbClr val="005B8A"/>
                </a:solidFill>
              </a:rPr>
              <a:t>ENGAGE AND SUPPORT A BROAD, DIVERSE, INCLUSIVE, AND POWERFUL MOVEMENT</a:t>
            </a:r>
          </a:p>
          <a:p>
            <a:pPr indent="0" lvl="0" marL="0" marR="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None/>
            </a:pPr>
            <a:r>
              <a:t/>
            </a:r>
            <a:endParaRPr sz="1800"/>
          </a:p>
          <a:p>
            <a:pPr indent="0" lvl="0" marL="0" rtl="0">
              <a:lnSpc>
                <a:spcPct val="115000"/>
              </a:lnSpc>
              <a:spcBef>
                <a:spcPts val="0"/>
              </a:spcBef>
              <a:buNone/>
            </a:pPr>
            <a:r>
              <a:rPr b="1" lang="en" sz="1800">
                <a:solidFill>
                  <a:srgbClr val="005B8A"/>
                </a:solidFill>
              </a:rPr>
              <a:t>• </a:t>
            </a:r>
            <a:r>
              <a:rPr lang="en" sz="1800">
                <a:solidFill>
                  <a:schemeClr val="dk1"/>
                </a:solidFill>
              </a:rPr>
              <a:t>Develop and expand the core of committed volunteer leaders</a:t>
            </a:r>
          </a:p>
          <a:p>
            <a:pPr indent="0" lvl="0" marL="0" rtl="0">
              <a:lnSpc>
                <a:spcPct val="115000"/>
              </a:lnSpc>
              <a:spcBef>
                <a:spcPts val="0"/>
              </a:spcBef>
              <a:buNone/>
            </a:pPr>
            <a:r>
              <a:rPr lang="en" sz="1800">
                <a:solidFill>
                  <a:schemeClr val="dk1"/>
                </a:solidFill>
              </a:rPr>
              <a:t> </a:t>
            </a:r>
          </a:p>
          <a:p>
            <a:pPr indent="0" lvl="0" marL="0" rtl="0">
              <a:lnSpc>
                <a:spcPct val="115000"/>
              </a:lnSpc>
              <a:spcBef>
                <a:spcPts val="0"/>
              </a:spcBef>
              <a:buNone/>
            </a:pPr>
            <a:r>
              <a:rPr b="1" lang="en" sz="1800">
                <a:solidFill>
                  <a:srgbClr val="005B8A"/>
                </a:solidFill>
              </a:rPr>
              <a:t>• </a:t>
            </a:r>
            <a:r>
              <a:rPr lang="en" sz="1800">
                <a:solidFill>
                  <a:schemeClr val="dk1"/>
                </a:solidFill>
              </a:rPr>
              <a:t>Build chapter, group, and local organizing team ability to deliver on nationwide, state, and local strategies</a:t>
            </a:r>
          </a:p>
          <a:p>
            <a:pPr indent="0" lvl="0" marL="0" rtl="0">
              <a:lnSpc>
                <a:spcPct val="115000"/>
              </a:lnSpc>
              <a:spcBef>
                <a:spcPts val="0"/>
              </a:spcBef>
              <a:buNone/>
            </a:pPr>
            <a:r>
              <a:rPr lang="en" sz="1800">
                <a:solidFill>
                  <a:schemeClr val="dk1"/>
                </a:solidFill>
              </a:rPr>
              <a:t>                  	</a:t>
            </a:r>
          </a:p>
          <a:p>
            <a:pPr indent="0" lvl="0" marL="0" rtl="0">
              <a:lnSpc>
                <a:spcPct val="115000"/>
              </a:lnSpc>
              <a:spcBef>
                <a:spcPts val="0"/>
              </a:spcBef>
              <a:buNone/>
            </a:pPr>
            <a:r>
              <a:rPr b="1" lang="en" sz="1800">
                <a:solidFill>
                  <a:srgbClr val="005B8A"/>
                </a:solidFill>
              </a:rPr>
              <a:t>• </a:t>
            </a:r>
            <a:r>
              <a:rPr lang="en" sz="1800">
                <a:solidFill>
                  <a:schemeClr val="dk1"/>
                </a:solidFill>
              </a:rPr>
              <a:t>Strengthen organizational competence to work across differences</a:t>
            </a:r>
          </a:p>
          <a:p>
            <a:pPr indent="0" lvl="0" marL="0" rtl="0">
              <a:spcBef>
                <a:spcPts val="0"/>
              </a:spcBef>
              <a:buNone/>
            </a:pPr>
            <a:r>
              <a:t/>
            </a:r>
            <a:endParaRPr sz="1600">
              <a:solidFill>
                <a:srgbClr val="0000FF"/>
              </a:solidFill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220" name="Shape 2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" name="Shape 221"/>
          <p:cNvSpPr txBox="1"/>
          <p:nvPr>
            <p:ph type="title"/>
          </p:nvPr>
        </p:nvSpPr>
        <p:spPr>
          <a:xfrm>
            <a:off x="457200" y="205977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indent="457200" lvl="0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Calibri"/>
              <a:buNone/>
            </a:pPr>
            <a:r>
              <a:rPr lang="en" sz="3000"/>
              <a:t>Sierra Club Strategic Plan </a:t>
            </a:r>
          </a:p>
        </p:txBody>
      </p:sp>
      <p:sp>
        <p:nvSpPr>
          <p:cNvPr id="222" name="Shape 222"/>
          <p:cNvSpPr txBox="1"/>
          <p:nvPr>
            <p:ph idx="1" type="body"/>
          </p:nvPr>
        </p:nvSpPr>
        <p:spPr>
          <a:xfrm>
            <a:off x="457200" y="1028700"/>
            <a:ext cx="8229600" cy="3394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>
            <a:noAutofit/>
          </a:bodyPr>
          <a:lstStyle/>
          <a:p>
            <a:pPr indent="0" lvl="0" marL="0" rtl="0">
              <a:lnSpc>
                <a:spcPct val="115000"/>
              </a:lnSpc>
              <a:spcBef>
                <a:spcPts val="0"/>
              </a:spcBef>
              <a:buNone/>
            </a:pPr>
            <a:r>
              <a:t/>
            </a:r>
            <a:endParaRPr b="1" sz="1800">
              <a:solidFill>
                <a:srgbClr val="005B8A"/>
              </a:solidFill>
            </a:endParaRPr>
          </a:p>
          <a:p>
            <a:pPr indent="0" lvl="0" marL="0" rtl="0">
              <a:lnSpc>
                <a:spcPct val="115000"/>
              </a:lnSpc>
              <a:spcBef>
                <a:spcPts val="0"/>
              </a:spcBef>
              <a:buNone/>
            </a:pPr>
            <a:r>
              <a:rPr b="1" lang="en" sz="1800">
                <a:solidFill>
                  <a:srgbClr val="005B8A"/>
                </a:solidFill>
              </a:rPr>
              <a:t>BECOME AN EVER STRONGER, HIGH PERFORMANCE ORGANIZATION</a:t>
            </a:r>
          </a:p>
          <a:p>
            <a:pPr indent="0" lvl="0" marL="0" rtl="0">
              <a:lnSpc>
                <a:spcPct val="115000"/>
              </a:lnSpc>
              <a:spcBef>
                <a:spcPts val="0"/>
              </a:spcBef>
              <a:buNone/>
            </a:pPr>
            <a:r>
              <a:t/>
            </a:r>
            <a:endParaRPr b="1" sz="600">
              <a:solidFill>
                <a:srgbClr val="005B8A"/>
              </a:solidFill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None/>
            </a:pPr>
            <a:r>
              <a:rPr b="1" lang="en" sz="1800">
                <a:solidFill>
                  <a:srgbClr val="005B8A"/>
                </a:solidFill>
              </a:rPr>
              <a:t>• </a:t>
            </a:r>
            <a:r>
              <a:rPr lang="en" sz="1800">
                <a:solidFill>
                  <a:schemeClr val="dk1"/>
                </a:solidFill>
              </a:rPr>
              <a:t>Build powerful, capable, diverse, and inclusive volunteer leadership nationally and in every state and major metropolitan area.</a:t>
            </a:r>
          </a:p>
          <a:p>
            <a:pPr indent="0" lvl="0" marL="0" marR="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None/>
            </a:pPr>
            <a:r>
              <a:t/>
            </a:r>
            <a:endParaRPr sz="600">
              <a:solidFill>
                <a:schemeClr val="dk1"/>
              </a:solidFill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None/>
            </a:pPr>
            <a:r>
              <a:rPr b="1" lang="en" sz="1800">
                <a:solidFill>
                  <a:srgbClr val="005B8A"/>
                </a:solidFill>
              </a:rPr>
              <a:t>• </a:t>
            </a:r>
            <a:r>
              <a:rPr lang="en" sz="1800">
                <a:solidFill>
                  <a:schemeClr val="dk1"/>
                </a:solidFill>
              </a:rPr>
              <a:t>Foster an organizational culture that promotes results, accountability, learning, transparency, and good governance.</a:t>
            </a:r>
          </a:p>
          <a:p>
            <a:pPr indent="0" lvl="0" marL="0" marR="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None/>
            </a:pPr>
            <a:r>
              <a:t/>
            </a:r>
            <a:endParaRPr sz="600">
              <a:solidFill>
                <a:schemeClr val="dk1"/>
              </a:solidFill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None/>
            </a:pPr>
            <a:r>
              <a:rPr b="1" lang="en" sz="1800">
                <a:solidFill>
                  <a:srgbClr val="005B8A"/>
                </a:solidFill>
              </a:rPr>
              <a:t>• </a:t>
            </a:r>
            <a:r>
              <a:rPr lang="en" sz="1800">
                <a:solidFill>
                  <a:schemeClr val="dk1"/>
                </a:solidFill>
              </a:rPr>
              <a:t>Maximize the effectiveness of our campaigns at the local, state, national, and international levels.</a:t>
            </a:r>
          </a:p>
          <a:p>
            <a:pPr indent="0" lvl="0" marL="0" marR="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None/>
            </a:pPr>
            <a:r>
              <a:t/>
            </a:r>
            <a:endParaRPr sz="1800"/>
          </a:p>
          <a:p>
            <a:pPr indent="0" lvl="0" marL="0" rtl="0">
              <a:lnSpc>
                <a:spcPct val="115000"/>
              </a:lnSpc>
              <a:spcBef>
                <a:spcPts val="0"/>
              </a:spcBef>
              <a:buNone/>
            </a:pPr>
            <a:r>
              <a:t/>
            </a:r>
            <a:endParaRPr sz="1800">
              <a:solidFill>
                <a:schemeClr val="dk1"/>
              </a:solidFill>
            </a:endParaRPr>
          </a:p>
          <a:p>
            <a:pPr indent="0" lvl="0" marL="0" rtl="0">
              <a:spcBef>
                <a:spcPts val="0"/>
              </a:spcBef>
              <a:buNone/>
            </a:pPr>
            <a:r>
              <a:t/>
            </a:r>
            <a:endParaRPr sz="1600">
              <a:solidFill>
                <a:srgbClr val="0000FF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87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Shape 88"/>
          <p:cNvSpPr txBox="1"/>
          <p:nvPr>
            <p:ph type="title"/>
          </p:nvPr>
        </p:nvSpPr>
        <p:spPr>
          <a:xfrm>
            <a:off x="457200" y="205977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indent="45720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Calibri"/>
              <a:buNone/>
            </a:pPr>
            <a:r>
              <a:rPr lang="en"/>
              <a:t>Chapter/National Task Force</a:t>
            </a:r>
          </a:p>
        </p:txBody>
      </p:sp>
      <p:sp>
        <p:nvSpPr>
          <p:cNvPr id="89" name="Shape 89"/>
          <p:cNvSpPr txBox="1"/>
          <p:nvPr>
            <p:ph idx="1" type="body"/>
          </p:nvPr>
        </p:nvSpPr>
        <p:spPr>
          <a:xfrm>
            <a:off x="1240725" y="1174975"/>
            <a:ext cx="6445200" cy="3093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>
            <a:noAutofit/>
          </a:bodyPr>
          <a:lstStyle/>
          <a:p>
            <a:pPr indent="-69850" lvl="0" marL="0" rtl="0">
              <a:spcBef>
                <a:spcPts val="0"/>
              </a:spcBef>
              <a:buClr>
                <a:schemeClr val="dk1"/>
              </a:buClr>
              <a:buSzPct val="61111"/>
              <a:buFont typeface="Arial"/>
              <a:buNone/>
            </a:pPr>
            <a:r>
              <a:rPr b="1" lang="en" sz="1800">
                <a:solidFill>
                  <a:schemeClr val="dk1"/>
                </a:solidFill>
              </a:rPr>
              <a:t>Recommendations: Chapter Capacity Building</a:t>
            </a:r>
          </a:p>
          <a:p>
            <a:pPr indent="-69850" lvl="0" marL="0" rtl="0">
              <a:spcBef>
                <a:spcPts val="0"/>
              </a:spcBef>
              <a:buClr>
                <a:schemeClr val="dk1"/>
              </a:buClr>
              <a:buSzPct val="61111"/>
              <a:buFont typeface="Arial"/>
              <a:buNone/>
            </a:pPr>
            <a:r>
              <a:t/>
            </a:r>
            <a:endParaRPr b="1" sz="1800">
              <a:solidFill>
                <a:schemeClr val="dk1"/>
              </a:solidFill>
            </a:endParaRPr>
          </a:p>
          <a:p>
            <a:pPr indent="-342900" lvl="0" marL="457200" rtl="0">
              <a:spcBef>
                <a:spcPts val="0"/>
              </a:spcBef>
              <a:buClr>
                <a:schemeClr val="dk1"/>
              </a:buClr>
              <a:buSzPct val="100000"/>
            </a:pPr>
            <a:r>
              <a:rPr b="1" lang="en" sz="1800">
                <a:solidFill>
                  <a:schemeClr val="dk1"/>
                </a:solidFill>
              </a:rPr>
              <a:t>Identify specific capacities to build</a:t>
            </a:r>
          </a:p>
          <a:p>
            <a:pPr indent="-342900" lvl="0" marL="914400" rtl="0">
              <a:spcBef>
                <a:spcPts val="0"/>
              </a:spcBef>
              <a:buClr>
                <a:schemeClr val="dk1"/>
              </a:buClr>
              <a:buSzPct val="100000"/>
            </a:pPr>
            <a:r>
              <a:rPr lang="en" sz="1800">
                <a:solidFill>
                  <a:schemeClr val="dk1"/>
                </a:solidFill>
              </a:rPr>
              <a:t>Chapter Capacity Wheel</a:t>
            </a:r>
          </a:p>
          <a:p>
            <a:pPr indent="0" lvl="0" marL="0" rtl="0">
              <a:spcBef>
                <a:spcPts val="0"/>
              </a:spcBef>
              <a:buNone/>
            </a:pPr>
            <a:r>
              <a:t/>
            </a:r>
            <a:endParaRPr sz="600">
              <a:solidFill>
                <a:schemeClr val="dk1"/>
              </a:solidFill>
            </a:endParaRPr>
          </a:p>
          <a:p>
            <a:pPr indent="-342900" lvl="0" marL="457200" rtl="0">
              <a:spcBef>
                <a:spcPts val="0"/>
              </a:spcBef>
              <a:buClr>
                <a:schemeClr val="dk1"/>
              </a:buClr>
              <a:buSzPct val="100000"/>
            </a:pPr>
            <a:r>
              <a:rPr b="1" lang="en" sz="1800">
                <a:solidFill>
                  <a:schemeClr val="dk1"/>
                </a:solidFill>
              </a:rPr>
              <a:t>Develop strategies to work together</a:t>
            </a:r>
          </a:p>
          <a:p>
            <a:pPr indent="-342900" lvl="0" marL="914400" rtl="0">
              <a:spcBef>
                <a:spcPts val="0"/>
              </a:spcBef>
              <a:buClr>
                <a:schemeClr val="dk1"/>
              </a:buClr>
              <a:buSzPct val="100000"/>
            </a:pPr>
            <a:r>
              <a:rPr lang="en" sz="1800">
                <a:solidFill>
                  <a:schemeClr val="dk1"/>
                </a:solidFill>
              </a:rPr>
              <a:t>Chapter Chairs Assembly 2015</a:t>
            </a:r>
          </a:p>
          <a:p>
            <a:pPr indent="-342900" lvl="0" marL="914400" rtl="0">
              <a:spcBef>
                <a:spcPts val="0"/>
              </a:spcBef>
              <a:buClr>
                <a:schemeClr val="dk1"/>
              </a:buClr>
              <a:buSzPct val="100000"/>
            </a:pPr>
            <a:r>
              <a:rPr lang="en" sz="1800">
                <a:solidFill>
                  <a:schemeClr val="dk1"/>
                </a:solidFill>
              </a:rPr>
              <a:t>Shared projects funding</a:t>
            </a:r>
          </a:p>
          <a:p>
            <a:pPr indent="0" lvl="0" marL="0" rtl="0">
              <a:spcBef>
                <a:spcPts val="0"/>
              </a:spcBef>
              <a:buNone/>
            </a:pPr>
            <a:r>
              <a:t/>
            </a:r>
            <a:endParaRPr sz="600">
              <a:solidFill>
                <a:schemeClr val="dk1"/>
              </a:solidFill>
            </a:endParaRPr>
          </a:p>
          <a:p>
            <a:pPr indent="-342900" lvl="0" marL="457200" rtl="0">
              <a:lnSpc>
                <a:spcPct val="115000"/>
              </a:lnSpc>
              <a:spcBef>
                <a:spcPts val="0"/>
              </a:spcBef>
              <a:buClr>
                <a:schemeClr val="dk1"/>
              </a:buClr>
              <a:buSzPct val="100000"/>
            </a:pPr>
            <a:r>
              <a:rPr b="1" lang="en" sz="1800">
                <a:solidFill>
                  <a:schemeClr val="dk1"/>
                </a:solidFill>
              </a:rPr>
              <a:t>Identify ways to assess progress</a:t>
            </a:r>
          </a:p>
          <a:p>
            <a:pPr indent="-342900" lvl="0" marL="914400" rtl="0">
              <a:lnSpc>
                <a:spcPct val="115000"/>
              </a:lnSpc>
              <a:spcBef>
                <a:spcPts val="0"/>
              </a:spcBef>
              <a:buClr>
                <a:schemeClr val="dk1"/>
              </a:buClr>
              <a:buSzPct val="100000"/>
            </a:pPr>
            <a:r>
              <a:rPr lang="en" sz="1800">
                <a:solidFill>
                  <a:schemeClr val="dk1"/>
                </a:solidFill>
              </a:rPr>
              <a:t>Chapter Capacity Wheel 2015 baseline assessment</a:t>
            </a:r>
          </a:p>
          <a:p>
            <a:pPr indent="-342900" lvl="0" marL="914400" rtl="0">
              <a:lnSpc>
                <a:spcPct val="115000"/>
              </a:lnSpc>
              <a:spcBef>
                <a:spcPts val="0"/>
              </a:spcBef>
              <a:buClr>
                <a:schemeClr val="dk1"/>
              </a:buClr>
              <a:buSzPct val="100000"/>
            </a:pPr>
            <a:r>
              <a:rPr lang="en" sz="1800">
                <a:solidFill>
                  <a:schemeClr val="dk1"/>
                </a:solidFill>
              </a:rPr>
              <a:t>Refine State of the Chapters</a:t>
            </a:r>
          </a:p>
          <a:p>
            <a:pPr indent="-69850" lvl="0" marL="0" rtl="0">
              <a:spcBef>
                <a:spcPts val="0"/>
              </a:spcBef>
              <a:buClr>
                <a:srgbClr val="000000"/>
              </a:buClr>
              <a:buSzPct val="68750"/>
              <a:buFont typeface="Arial"/>
              <a:buNone/>
            </a:pPr>
            <a:r>
              <a:t/>
            </a:r>
            <a:endParaRPr sz="1600">
              <a:solidFill>
                <a:schemeClr val="dk1"/>
              </a:solidFill>
            </a:endParaRPr>
          </a:p>
          <a:p>
            <a:pPr indent="0" lvl="0" marL="0" rtl="0">
              <a:spcBef>
                <a:spcPts val="0"/>
              </a:spcBef>
              <a:buNone/>
            </a:pPr>
            <a:r>
              <a:t/>
            </a:r>
            <a:endParaRPr sz="2000">
              <a:solidFill>
                <a:schemeClr val="dk1"/>
              </a:solidFill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None/>
            </a:pPr>
            <a:r>
              <a:t/>
            </a:r>
            <a:endParaRPr sz="180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94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Shape 95"/>
          <p:cNvSpPr txBox="1"/>
          <p:nvPr>
            <p:ph type="title"/>
          </p:nvPr>
        </p:nvSpPr>
        <p:spPr>
          <a:xfrm>
            <a:off x="457200" y="205977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indent="45720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Calibri"/>
              <a:buNone/>
            </a:pPr>
            <a:r>
              <a:rPr lang="en"/>
              <a:t>Chapter/National Task Force</a:t>
            </a:r>
          </a:p>
        </p:txBody>
      </p:sp>
      <p:sp>
        <p:nvSpPr>
          <p:cNvPr id="96" name="Shape 96"/>
          <p:cNvSpPr txBox="1"/>
          <p:nvPr>
            <p:ph idx="1" type="body"/>
          </p:nvPr>
        </p:nvSpPr>
        <p:spPr>
          <a:xfrm>
            <a:off x="1240725" y="1174975"/>
            <a:ext cx="6445200" cy="3093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>
            <a:noAutofit/>
          </a:bodyPr>
          <a:lstStyle/>
          <a:p>
            <a:pPr indent="-69850" lvl="0" marL="0" rtl="0">
              <a:spcBef>
                <a:spcPts val="0"/>
              </a:spcBef>
              <a:buClr>
                <a:schemeClr val="dk1"/>
              </a:buClr>
              <a:buSzPct val="61111"/>
              <a:buFont typeface="Arial"/>
              <a:buNone/>
            </a:pPr>
            <a:r>
              <a:rPr b="1" lang="en" sz="1800">
                <a:solidFill>
                  <a:schemeClr val="dk1"/>
                </a:solidFill>
              </a:rPr>
              <a:t>Recommendations: Dedicate Staff Support</a:t>
            </a:r>
          </a:p>
          <a:p>
            <a:pPr indent="0" lvl="0" marL="0" rtl="0">
              <a:lnSpc>
                <a:spcPct val="115000"/>
              </a:lnSpc>
              <a:spcBef>
                <a:spcPts val="0"/>
              </a:spcBef>
              <a:buNone/>
            </a:pPr>
            <a:r>
              <a:t/>
            </a:r>
            <a:endParaRPr b="1" sz="1800">
              <a:solidFill>
                <a:schemeClr val="dk1"/>
              </a:solidFill>
            </a:endParaRPr>
          </a:p>
          <a:p>
            <a:pPr indent="-342900" lvl="0" marL="457200" rtl="0">
              <a:lnSpc>
                <a:spcPct val="115000"/>
              </a:lnSpc>
              <a:spcBef>
                <a:spcPts val="0"/>
              </a:spcBef>
              <a:buClr>
                <a:schemeClr val="dk1"/>
              </a:buClr>
              <a:buSzPct val="100000"/>
              <a:buFont typeface="Arial"/>
            </a:pPr>
            <a:r>
              <a:rPr b="1" lang="en" sz="1800">
                <a:solidFill>
                  <a:schemeClr val="dk1"/>
                </a:solidFill>
              </a:rPr>
              <a:t>Map current chapter support by department</a:t>
            </a:r>
          </a:p>
          <a:p>
            <a:pPr indent="-342900" lvl="0" marL="914400" rtl="0">
              <a:lnSpc>
                <a:spcPct val="115000"/>
              </a:lnSpc>
              <a:spcBef>
                <a:spcPts val="0"/>
              </a:spcBef>
              <a:buSzPct val="100000"/>
              <a:buFont typeface="Arial"/>
            </a:pPr>
            <a:r>
              <a:rPr lang="en" sz="1800">
                <a:solidFill>
                  <a:schemeClr val="dk1"/>
                </a:solidFill>
              </a:rPr>
              <a:t>22 FTEs support chapters</a:t>
            </a:r>
          </a:p>
          <a:p>
            <a:pPr indent="-266700" lvl="0" marL="914400" rtl="0">
              <a:lnSpc>
                <a:spcPct val="115000"/>
              </a:lnSpc>
              <a:spcBef>
                <a:spcPts val="0"/>
              </a:spcBef>
              <a:buClr>
                <a:schemeClr val="dk1"/>
              </a:buClr>
              <a:buSzPct val="100000"/>
            </a:pPr>
            <a:r>
              <a:t/>
            </a:r>
            <a:endParaRPr sz="600">
              <a:solidFill>
                <a:schemeClr val="dk1"/>
              </a:solidFill>
            </a:endParaRPr>
          </a:p>
          <a:p>
            <a:pPr indent="-342900" lvl="0" marL="457200" rtl="0">
              <a:lnSpc>
                <a:spcPct val="115000"/>
              </a:lnSpc>
              <a:spcBef>
                <a:spcPts val="0"/>
              </a:spcBef>
              <a:buClr>
                <a:schemeClr val="dk1"/>
              </a:buClr>
              <a:buSzPct val="100000"/>
              <a:buFont typeface="Arial"/>
            </a:pPr>
            <a:r>
              <a:rPr b="1" lang="en" sz="1800">
                <a:solidFill>
                  <a:schemeClr val="dk1"/>
                </a:solidFill>
              </a:rPr>
              <a:t>Update organization charts and make accessible</a:t>
            </a:r>
          </a:p>
          <a:p>
            <a:pPr indent="-342900" lvl="0" marL="914400" rtl="0">
              <a:lnSpc>
                <a:spcPct val="115000"/>
              </a:lnSpc>
              <a:spcBef>
                <a:spcPts val="0"/>
              </a:spcBef>
              <a:buSzPct val="100000"/>
              <a:buFont typeface="Arial"/>
            </a:pPr>
            <a:r>
              <a:rPr lang="en" sz="1800">
                <a:solidFill>
                  <a:schemeClr val="dk1"/>
                </a:solidFill>
              </a:rPr>
              <a:t>Chapter Support Map on Clubhouse</a:t>
            </a:r>
          </a:p>
          <a:p>
            <a:pPr indent="0" lvl="0" marL="0" rtl="0">
              <a:lnSpc>
                <a:spcPct val="115000"/>
              </a:lnSpc>
              <a:spcBef>
                <a:spcPts val="0"/>
              </a:spcBef>
              <a:buNone/>
            </a:pPr>
            <a:r>
              <a:t/>
            </a:r>
            <a:endParaRPr sz="600">
              <a:solidFill>
                <a:schemeClr val="dk1"/>
              </a:solidFill>
            </a:endParaRPr>
          </a:p>
          <a:p>
            <a:pPr indent="-342900" lvl="0" marL="457200" rtl="0">
              <a:lnSpc>
                <a:spcPct val="115000"/>
              </a:lnSpc>
              <a:spcBef>
                <a:spcPts val="0"/>
              </a:spcBef>
              <a:buClr>
                <a:schemeClr val="dk1"/>
              </a:buClr>
              <a:buSzPct val="100000"/>
              <a:buFont typeface="Arial"/>
            </a:pPr>
            <a:r>
              <a:rPr b="1" lang="en" sz="1800">
                <a:solidFill>
                  <a:schemeClr val="dk1"/>
                </a:solidFill>
              </a:rPr>
              <a:t>Appoint departmental</a:t>
            </a:r>
            <a:r>
              <a:rPr lang="en" sz="1800">
                <a:solidFill>
                  <a:schemeClr val="dk1"/>
                </a:solidFill>
              </a:rPr>
              <a:t> </a:t>
            </a:r>
            <a:r>
              <a:rPr b="1" lang="en" sz="1800">
                <a:solidFill>
                  <a:schemeClr val="dk1"/>
                </a:solidFill>
              </a:rPr>
              <a:t>coordinators of chapter services</a:t>
            </a:r>
          </a:p>
          <a:p>
            <a:pPr indent="-342900" lvl="0" marL="914400" rtl="0">
              <a:lnSpc>
                <a:spcPct val="115000"/>
              </a:lnSpc>
              <a:spcBef>
                <a:spcPts val="0"/>
              </a:spcBef>
              <a:buSzPct val="100000"/>
              <a:buFont typeface="Arial"/>
            </a:pPr>
            <a:r>
              <a:rPr lang="en" sz="1800">
                <a:solidFill>
                  <a:schemeClr val="dk1"/>
                </a:solidFill>
              </a:rPr>
              <a:t>12 units with chapter support coordinators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0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Shape 102"/>
          <p:cNvSpPr txBox="1"/>
          <p:nvPr>
            <p:ph type="title"/>
          </p:nvPr>
        </p:nvSpPr>
        <p:spPr>
          <a:xfrm>
            <a:off x="457200" y="205977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indent="45720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Calibri"/>
              <a:buNone/>
            </a:pPr>
            <a:r>
              <a:rPr lang="en"/>
              <a:t>Chapter/National Task Force</a:t>
            </a:r>
          </a:p>
        </p:txBody>
      </p:sp>
      <p:sp>
        <p:nvSpPr>
          <p:cNvPr id="103" name="Shape 103"/>
          <p:cNvSpPr txBox="1"/>
          <p:nvPr>
            <p:ph idx="1" type="body"/>
          </p:nvPr>
        </p:nvSpPr>
        <p:spPr>
          <a:xfrm>
            <a:off x="1240725" y="1174975"/>
            <a:ext cx="6445200" cy="3093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>
            <a:noAutofit/>
          </a:bodyPr>
          <a:lstStyle/>
          <a:p>
            <a:pPr indent="-69850" lvl="0" marL="0" rtl="0">
              <a:spcBef>
                <a:spcPts val="0"/>
              </a:spcBef>
              <a:buClr>
                <a:schemeClr val="dk1"/>
              </a:buClr>
              <a:buSzPct val="61111"/>
              <a:buFont typeface="Arial"/>
              <a:buNone/>
            </a:pPr>
            <a:r>
              <a:rPr b="1" lang="en" sz="1800">
                <a:solidFill>
                  <a:schemeClr val="dk1"/>
                </a:solidFill>
              </a:rPr>
              <a:t>Recommendations: Dedicate Staff Support</a:t>
            </a:r>
          </a:p>
          <a:p>
            <a:pPr indent="0" lvl="0" marL="0" rtl="0">
              <a:lnSpc>
                <a:spcPct val="115000"/>
              </a:lnSpc>
              <a:spcBef>
                <a:spcPts val="0"/>
              </a:spcBef>
              <a:buNone/>
            </a:pPr>
            <a:r>
              <a:t/>
            </a:r>
            <a:endParaRPr sz="1800">
              <a:solidFill>
                <a:schemeClr val="dk1"/>
              </a:solidFill>
            </a:endParaRPr>
          </a:p>
          <a:p>
            <a:pPr indent="-342900" lvl="0" marL="457200" rtl="0">
              <a:lnSpc>
                <a:spcPct val="115000"/>
              </a:lnSpc>
              <a:spcBef>
                <a:spcPts val="0"/>
              </a:spcBef>
              <a:buClr>
                <a:schemeClr val="dk1"/>
              </a:buClr>
              <a:buSzPct val="100000"/>
              <a:buFont typeface="Arial"/>
            </a:pPr>
            <a:r>
              <a:rPr b="1" lang="en" sz="1800">
                <a:solidFill>
                  <a:schemeClr val="dk1"/>
                </a:solidFill>
              </a:rPr>
              <a:t>Redefine Office of Volunteer &amp; Activist Services into “Office of Chapter Support”</a:t>
            </a:r>
          </a:p>
          <a:p>
            <a:pPr indent="-342900" lvl="0" marL="914400" rtl="0">
              <a:lnSpc>
                <a:spcPct val="115000"/>
              </a:lnSpc>
              <a:spcBef>
                <a:spcPts val="0"/>
              </a:spcBef>
              <a:buSzPct val="100000"/>
              <a:buFont typeface="Arial"/>
            </a:pPr>
            <a:r>
              <a:rPr lang="en" sz="1800">
                <a:solidFill>
                  <a:schemeClr val="dk1"/>
                </a:solidFill>
              </a:rPr>
              <a:t>Leadership &amp; Capacity Building Team</a:t>
            </a:r>
          </a:p>
          <a:p>
            <a:pPr indent="-342900" lvl="0" marL="914400" rtl="0">
              <a:lnSpc>
                <a:spcPct val="115000"/>
              </a:lnSpc>
              <a:spcBef>
                <a:spcPts val="0"/>
              </a:spcBef>
              <a:buSzPct val="100000"/>
              <a:buFont typeface="Arial"/>
            </a:pPr>
            <a:r>
              <a:rPr lang="en" sz="1800">
                <a:solidFill>
                  <a:schemeClr val="dk1"/>
                </a:solidFill>
              </a:rPr>
              <a:t>Coordination of chapter support staff</a:t>
            </a:r>
          </a:p>
          <a:p>
            <a:pPr indent="0" lvl="0" marL="0" rtl="0">
              <a:lnSpc>
                <a:spcPct val="115000"/>
              </a:lnSpc>
              <a:spcBef>
                <a:spcPts val="0"/>
              </a:spcBef>
              <a:buNone/>
            </a:pPr>
            <a:r>
              <a:t/>
            </a:r>
            <a:endParaRPr sz="1800">
              <a:solidFill>
                <a:schemeClr val="dk1"/>
              </a:solidFill>
            </a:endParaRPr>
          </a:p>
          <a:p>
            <a:pPr indent="-342900" lvl="0" marL="457200" rtl="0">
              <a:lnSpc>
                <a:spcPct val="115000"/>
              </a:lnSpc>
              <a:spcBef>
                <a:spcPts val="0"/>
              </a:spcBef>
              <a:buClr>
                <a:schemeClr val="dk1"/>
              </a:buClr>
              <a:buSzPct val="100000"/>
              <a:buFont typeface="Arial"/>
            </a:pPr>
            <a:r>
              <a:rPr b="1" lang="en" sz="1800">
                <a:solidFill>
                  <a:schemeClr val="dk1"/>
                </a:solidFill>
              </a:rPr>
              <a:t>Identify gaps and propose enhancements</a:t>
            </a:r>
          </a:p>
          <a:p>
            <a:pPr indent="-342900" lvl="0" marL="914400" rtl="0">
              <a:lnSpc>
                <a:spcPct val="115000"/>
              </a:lnSpc>
              <a:spcBef>
                <a:spcPts val="0"/>
              </a:spcBef>
              <a:buSzPct val="100000"/>
              <a:buFont typeface="Arial"/>
            </a:pPr>
            <a:r>
              <a:rPr lang="en" sz="1800">
                <a:solidFill>
                  <a:schemeClr val="dk1"/>
                </a:solidFill>
              </a:rPr>
              <a:t>6 new staff; 3 new teams</a:t>
            </a:r>
          </a:p>
          <a:p>
            <a:pPr indent="-342900" lvl="0" marL="914400" rtl="0">
              <a:lnSpc>
                <a:spcPct val="115000"/>
              </a:lnSpc>
              <a:spcBef>
                <a:spcPts val="0"/>
              </a:spcBef>
              <a:buSzPct val="100000"/>
              <a:buFont typeface="Arial"/>
            </a:pPr>
            <a:r>
              <a:rPr lang="en" sz="1800">
                <a:solidFill>
                  <a:schemeClr val="dk1"/>
                </a:solidFill>
              </a:rPr>
              <a:t>New chapter investments</a:t>
            </a:r>
          </a:p>
          <a:p>
            <a:pPr indent="0" lvl="0" marL="0" rtl="0">
              <a:lnSpc>
                <a:spcPct val="115000"/>
              </a:lnSpc>
              <a:spcBef>
                <a:spcPts val="0"/>
              </a:spcBef>
              <a:buNone/>
            </a:pPr>
            <a:r>
              <a:t/>
            </a:r>
            <a:endParaRPr b="1" sz="1800">
              <a:solidFill>
                <a:schemeClr val="dk1"/>
              </a:solidFill>
            </a:endParaRPr>
          </a:p>
          <a:p>
            <a:pPr indent="-69850" lvl="0" marL="0" rtl="0">
              <a:spcBef>
                <a:spcPts val="0"/>
              </a:spcBef>
              <a:buClr>
                <a:srgbClr val="000000"/>
              </a:buClr>
              <a:buSzPct val="68750"/>
              <a:buFont typeface="Arial"/>
              <a:buNone/>
            </a:pPr>
            <a:r>
              <a:t/>
            </a:r>
            <a:endParaRPr sz="1600">
              <a:solidFill>
                <a:schemeClr val="dk1"/>
              </a:solidFill>
            </a:endParaRPr>
          </a:p>
          <a:p>
            <a:pPr indent="0" lvl="0" marL="0" rtl="0">
              <a:spcBef>
                <a:spcPts val="0"/>
              </a:spcBef>
              <a:buNone/>
            </a:pPr>
            <a:r>
              <a:t/>
            </a:r>
            <a:endParaRPr sz="2000">
              <a:solidFill>
                <a:schemeClr val="dk1"/>
              </a:solidFill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None/>
            </a:pPr>
            <a:r>
              <a:t/>
            </a:r>
            <a:endParaRPr sz="180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08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Shape 109"/>
          <p:cNvSpPr txBox="1"/>
          <p:nvPr>
            <p:ph type="title"/>
          </p:nvPr>
        </p:nvSpPr>
        <p:spPr>
          <a:xfrm>
            <a:off x="457200" y="205977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indent="45720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Calibri"/>
              <a:buNone/>
            </a:pPr>
            <a:r>
              <a:rPr lang="en"/>
              <a:t>22  Staff Supporting Chapters</a:t>
            </a:r>
          </a:p>
        </p:txBody>
      </p:sp>
      <p:sp>
        <p:nvSpPr>
          <p:cNvPr id="110" name="Shape 110"/>
          <p:cNvSpPr txBox="1"/>
          <p:nvPr>
            <p:ph idx="1" type="body"/>
          </p:nvPr>
        </p:nvSpPr>
        <p:spPr>
          <a:xfrm>
            <a:off x="457200" y="1328450"/>
            <a:ext cx="8229600" cy="3394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>
            <a:noAutofit/>
          </a:bodyPr>
          <a:lstStyle/>
          <a:p>
            <a:pPr indent="-342900" lvl="0" marL="457200" rtl="0">
              <a:lnSpc>
                <a:spcPct val="115000"/>
              </a:lnSpc>
              <a:spcBef>
                <a:spcPts val="0"/>
              </a:spcBef>
              <a:buClr>
                <a:schemeClr val="dk1"/>
              </a:buClr>
              <a:buSzPct val="100000"/>
              <a:buAutoNum type="arabicPeriod"/>
            </a:pPr>
            <a:r>
              <a:rPr lang="en" sz="1800">
                <a:solidFill>
                  <a:schemeClr val="dk1"/>
                </a:solidFill>
              </a:rPr>
              <a:t>Office of Chapter Support: Greg Casini, Christina Novaton, </a:t>
            </a:r>
            <a:r>
              <a:rPr b="1" lang="en" sz="1800">
                <a:solidFill>
                  <a:schemeClr val="dk1"/>
                </a:solidFill>
              </a:rPr>
              <a:t>Whitney Pearson</a:t>
            </a:r>
          </a:p>
          <a:p>
            <a:pPr indent="0" lvl="0" marL="0" rtl="0">
              <a:lnSpc>
                <a:spcPct val="115000"/>
              </a:lnSpc>
              <a:spcBef>
                <a:spcPts val="0"/>
              </a:spcBef>
              <a:buNone/>
            </a:pPr>
            <a:r>
              <a:t/>
            </a:r>
            <a:endParaRPr b="1" sz="600">
              <a:solidFill>
                <a:schemeClr val="dk1"/>
              </a:solidFill>
            </a:endParaRPr>
          </a:p>
          <a:p>
            <a:pPr indent="-342900" lvl="0" marL="457200" rtl="0">
              <a:lnSpc>
                <a:spcPct val="115000"/>
              </a:lnSpc>
              <a:spcBef>
                <a:spcPts val="0"/>
              </a:spcBef>
              <a:buClr>
                <a:schemeClr val="dk1"/>
              </a:buClr>
              <a:buSzPct val="100000"/>
              <a:buAutoNum type="arabicPeriod"/>
            </a:pPr>
            <a:r>
              <a:rPr lang="en" sz="1800">
                <a:solidFill>
                  <a:schemeClr val="dk1"/>
                </a:solidFill>
              </a:rPr>
              <a:t>Outdoor Activities: </a:t>
            </a:r>
            <a:r>
              <a:rPr lang="en" sz="1800">
                <a:solidFill>
                  <a:schemeClr val="dk1"/>
                </a:solidFill>
                <a:highlight>
                  <a:srgbClr val="FFFFFF"/>
                </a:highlight>
              </a:rPr>
              <a:t>Melanie Macinnis, </a:t>
            </a:r>
            <a:r>
              <a:rPr lang="en" sz="1800">
                <a:solidFill>
                  <a:schemeClr val="dk1"/>
                </a:solidFill>
              </a:rPr>
              <a:t>Sascha Paris</a:t>
            </a:r>
          </a:p>
          <a:p>
            <a:pPr indent="0" lvl="0" marL="0" rtl="0">
              <a:lnSpc>
                <a:spcPct val="115000"/>
              </a:lnSpc>
              <a:spcBef>
                <a:spcPts val="0"/>
              </a:spcBef>
              <a:buNone/>
            </a:pPr>
            <a:r>
              <a:t/>
            </a:r>
            <a:endParaRPr sz="600">
              <a:solidFill>
                <a:schemeClr val="dk1"/>
              </a:solidFill>
            </a:endParaRPr>
          </a:p>
          <a:p>
            <a:pPr indent="-342900" lvl="0" marL="457200" rtl="0">
              <a:lnSpc>
                <a:spcPct val="115000"/>
              </a:lnSpc>
              <a:spcBef>
                <a:spcPts val="0"/>
              </a:spcBef>
              <a:buClr>
                <a:schemeClr val="dk1"/>
              </a:buClr>
              <a:buSzPct val="100000"/>
              <a:buAutoNum type="arabicPeriod"/>
            </a:pPr>
            <a:r>
              <a:rPr lang="en" sz="1800">
                <a:solidFill>
                  <a:schemeClr val="dk1"/>
                </a:solidFill>
              </a:rPr>
              <a:t>Finance: </a:t>
            </a:r>
            <a:r>
              <a:rPr lang="en" sz="1800">
                <a:solidFill>
                  <a:schemeClr val="dk1"/>
                </a:solidFill>
                <a:highlight>
                  <a:srgbClr val="FFFFFF"/>
                </a:highlight>
              </a:rPr>
              <a:t>Adrienne Frazier, Christine McClintock</a:t>
            </a:r>
          </a:p>
          <a:p>
            <a:pPr indent="0" lvl="0" marL="0" rtl="0">
              <a:lnSpc>
                <a:spcPct val="115000"/>
              </a:lnSpc>
              <a:spcBef>
                <a:spcPts val="0"/>
              </a:spcBef>
              <a:buNone/>
            </a:pPr>
            <a:r>
              <a:t/>
            </a:r>
            <a:endParaRPr sz="600">
              <a:solidFill>
                <a:schemeClr val="dk1"/>
              </a:solidFill>
            </a:endParaRPr>
          </a:p>
          <a:p>
            <a:pPr indent="-342900" lvl="0" marL="457200" rtl="0">
              <a:lnSpc>
                <a:spcPct val="115000"/>
              </a:lnSpc>
              <a:spcBef>
                <a:spcPts val="0"/>
              </a:spcBef>
              <a:buClr>
                <a:schemeClr val="dk1"/>
              </a:buClr>
              <a:buSzPct val="100000"/>
              <a:buAutoNum type="arabicPeriod"/>
            </a:pPr>
            <a:r>
              <a:rPr lang="en" sz="1800">
                <a:solidFill>
                  <a:schemeClr val="dk1"/>
                </a:solidFill>
              </a:rPr>
              <a:t>Chapter Funding: </a:t>
            </a:r>
            <a:r>
              <a:rPr lang="en" sz="1800">
                <a:solidFill>
                  <a:schemeClr val="dk1"/>
                </a:solidFill>
                <a:highlight>
                  <a:srgbClr val="FFFFFF"/>
                </a:highlight>
              </a:rPr>
              <a:t>Catherine Butler, Aye Aye Swe</a:t>
            </a:r>
          </a:p>
          <a:p>
            <a:pPr indent="0" lvl="0" marL="0" rtl="0">
              <a:lnSpc>
                <a:spcPct val="115000"/>
              </a:lnSpc>
              <a:spcBef>
                <a:spcPts val="0"/>
              </a:spcBef>
              <a:buNone/>
            </a:pPr>
            <a:r>
              <a:t/>
            </a:r>
            <a:endParaRPr sz="600">
              <a:solidFill>
                <a:schemeClr val="dk1"/>
              </a:solidFill>
              <a:highlight>
                <a:srgbClr val="FFFFFF"/>
              </a:highlight>
            </a:endParaRPr>
          </a:p>
          <a:p>
            <a:pPr indent="-342900" lvl="0" marL="457200" rtl="0">
              <a:lnSpc>
                <a:spcPct val="115000"/>
              </a:lnSpc>
              <a:spcBef>
                <a:spcPts val="0"/>
              </a:spcBef>
              <a:buClr>
                <a:schemeClr val="dk1"/>
              </a:buClr>
              <a:buSzPct val="100000"/>
              <a:buAutoNum type="arabicPeriod"/>
            </a:pPr>
            <a:r>
              <a:rPr b="1" lang="en" sz="1800">
                <a:solidFill>
                  <a:schemeClr val="dk1"/>
                </a:solidFill>
              </a:rPr>
              <a:t>State Lobby Program: Jennifer Hensley</a:t>
            </a:r>
          </a:p>
          <a:p>
            <a:pPr indent="0" lvl="0" marL="0" rtl="0">
              <a:lnSpc>
                <a:spcPct val="115000"/>
              </a:lnSpc>
              <a:spcBef>
                <a:spcPts val="0"/>
              </a:spcBef>
              <a:buNone/>
            </a:pPr>
            <a:r>
              <a:t/>
            </a:r>
            <a:endParaRPr b="1" sz="600">
              <a:solidFill>
                <a:schemeClr val="dk1"/>
              </a:solidFill>
            </a:endParaRPr>
          </a:p>
          <a:p>
            <a:pPr indent="-342900" lvl="0" marL="457200" rtl="0">
              <a:lnSpc>
                <a:spcPct val="115000"/>
              </a:lnSpc>
              <a:spcBef>
                <a:spcPts val="0"/>
              </a:spcBef>
              <a:buClr>
                <a:schemeClr val="dk1"/>
              </a:buClr>
              <a:buSzPct val="100000"/>
              <a:buAutoNum type="arabicPeriod"/>
            </a:pPr>
            <a:r>
              <a:rPr lang="en" sz="1800">
                <a:solidFill>
                  <a:schemeClr val="dk1"/>
                </a:solidFill>
              </a:rPr>
              <a:t>Advancement: </a:t>
            </a:r>
            <a:r>
              <a:rPr b="1" lang="en" sz="1800">
                <a:solidFill>
                  <a:schemeClr val="dk1"/>
                </a:solidFill>
              </a:rPr>
              <a:t>Ben Avery, Courtney LaBrie, Kiyana Allen</a:t>
            </a:r>
          </a:p>
          <a:p>
            <a:pPr indent="0" lvl="0" marL="0" marR="0" rtl="0" algn="l">
              <a:lnSpc>
                <a:spcPct val="115000"/>
              </a:lnSpc>
              <a:spcBef>
                <a:spcPts val="640"/>
              </a:spcBef>
              <a:spcAft>
                <a:spcPts val="0"/>
              </a:spcAft>
              <a:buNone/>
            </a:pPr>
            <a:r>
              <a:t/>
            </a:r>
            <a:endParaRPr sz="1800"/>
          </a:p>
          <a:p>
            <a:pPr indent="0" lvl="0" marL="0" marR="0" rtl="0" algn="l">
              <a:lnSpc>
                <a:spcPct val="115000"/>
              </a:lnSpc>
              <a:spcBef>
                <a:spcPts val="640"/>
              </a:spcBef>
              <a:spcAft>
                <a:spcPts val="0"/>
              </a:spcAft>
              <a:buNone/>
            </a:pPr>
            <a:r>
              <a:t/>
            </a:r>
            <a:endParaRPr sz="180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15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 txBox="1"/>
          <p:nvPr>
            <p:ph type="title"/>
          </p:nvPr>
        </p:nvSpPr>
        <p:spPr>
          <a:xfrm>
            <a:off x="457200" y="205977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indent="45720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Calibri"/>
              <a:buNone/>
            </a:pPr>
            <a:r>
              <a:rPr lang="en"/>
              <a:t>22  Staff Supporting Chapters</a:t>
            </a:r>
          </a:p>
        </p:txBody>
      </p:sp>
      <p:sp>
        <p:nvSpPr>
          <p:cNvPr id="117" name="Shape 117"/>
          <p:cNvSpPr txBox="1"/>
          <p:nvPr>
            <p:ph idx="1" type="body"/>
          </p:nvPr>
        </p:nvSpPr>
        <p:spPr>
          <a:xfrm>
            <a:off x="457200" y="1328450"/>
            <a:ext cx="8229600" cy="3394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>
            <a:noAutofit/>
          </a:bodyPr>
          <a:lstStyle/>
          <a:p>
            <a:pPr indent="0" lvl="0" marL="0" rtl="0">
              <a:lnSpc>
                <a:spcPct val="115000"/>
              </a:lnSpc>
              <a:spcBef>
                <a:spcPts val="0"/>
              </a:spcBef>
              <a:buNone/>
            </a:pPr>
            <a:r>
              <a:rPr lang="en" sz="1800">
                <a:solidFill>
                  <a:schemeClr val="dk1"/>
                </a:solidFill>
              </a:rPr>
              <a:t>7. Communications: </a:t>
            </a:r>
            <a:r>
              <a:rPr lang="en" sz="1800">
                <a:solidFill>
                  <a:schemeClr val="dk1"/>
                </a:solidFill>
                <a:highlight>
                  <a:srgbClr val="FFFFFF"/>
                </a:highlight>
              </a:rPr>
              <a:t>Dan Byrnes</a:t>
            </a:r>
          </a:p>
          <a:p>
            <a:pPr indent="0" lvl="0" marL="0" rtl="0">
              <a:lnSpc>
                <a:spcPct val="115000"/>
              </a:lnSpc>
              <a:spcBef>
                <a:spcPts val="0"/>
              </a:spcBef>
              <a:buNone/>
            </a:pPr>
            <a:r>
              <a:t/>
            </a:r>
            <a:endParaRPr sz="600">
              <a:solidFill>
                <a:schemeClr val="dk1"/>
              </a:solidFill>
              <a:highlight>
                <a:srgbClr val="FFFFFF"/>
              </a:highlight>
            </a:endParaRPr>
          </a:p>
          <a:p>
            <a:pPr indent="0" lvl="0" marL="0" rtl="0">
              <a:lnSpc>
                <a:spcPct val="115000"/>
              </a:lnSpc>
              <a:spcBef>
                <a:spcPts val="0"/>
              </a:spcBef>
              <a:buNone/>
            </a:pPr>
            <a:r>
              <a:rPr lang="en" sz="1800">
                <a:solidFill>
                  <a:schemeClr val="dk1"/>
                </a:solidFill>
                <a:highlight>
                  <a:srgbClr val="FFFFFF"/>
                </a:highlight>
              </a:rPr>
              <a:t>8. </a:t>
            </a:r>
            <a:r>
              <a:rPr lang="en" sz="1800">
                <a:solidFill>
                  <a:schemeClr val="dk1"/>
                </a:solidFill>
              </a:rPr>
              <a:t>Digital Strategies: </a:t>
            </a:r>
            <a:r>
              <a:rPr lang="en" sz="1800">
                <a:solidFill>
                  <a:schemeClr val="dk1"/>
                </a:solidFill>
                <a:highlight>
                  <a:srgbClr val="FFFFFF"/>
                </a:highlight>
              </a:rPr>
              <a:t>Lillian Miller, Dawna Knapp, Lauren White, Eugene Gavrilyuk</a:t>
            </a:r>
          </a:p>
          <a:p>
            <a:pPr indent="0" lvl="0" marL="0" rtl="0">
              <a:lnSpc>
                <a:spcPct val="115000"/>
              </a:lnSpc>
              <a:spcBef>
                <a:spcPts val="0"/>
              </a:spcBef>
              <a:buNone/>
            </a:pPr>
            <a:r>
              <a:t/>
            </a:r>
            <a:endParaRPr sz="600">
              <a:solidFill>
                <a:schemeClr val="dk1"/>
              </a:solidFill>
              <a:highlight>
                <a:srgbClr val="FFFFFF"/>
              </a:highlight>
            </a:endParaRPr>
          </a:p>
          <a:p>
            <a:pPr indent="0" lvl="0" marL="0" rtl="0">
              <a:lnSpc>
                <a:spcPct val="115000"/>
              </a:lnSpc>
              <a:spcBef>
                <a:spcPts val="0"/>
              </a:spcBef>
              <a:buNone/>
            </a:pPr>
            <a:r>
              <a:rPr lang="en" sz="1800">
                <a:solidFill>
                  <a:schemeClr val="dk1"/>
                </a:solidFill>
                <a:highlight>
                  <a:srgbClr val="FFFFFF"/>
                </a:highlight>
              </a:rPr>
              <a:t>9. E</a:t>
            </a:r>
            <a:r>
              <a:rPr lang="en" sz="1800">
                <a:solidFill>
                  <a:schemeClr val="dk1"/>
                </a:solidFill>
              </a:rPr>
              <a:t>nvironmental Law Program: </a:t>
            </a:r>
            <a:r>
              <a:rPr lang="en" sz="1800">
                <a:solidFill>
                  <a:schemeClr val="dk1"/>
                </a:solidFill>
                <a:highlight>
                  <a:srgbClr val="FFFFFF"/>
                </a:highlight>
              </a:rPr>
              <a:t>Katie Schaefer</a:t>
            </a:r>
          </a:p>
          <a:p>
            <a:pPr indent="0" lvl="0" marL="0" rtl="0">
              <a:lnSpc>
                <a:spcPct val="115000"/>
              </a:lnSpc>
              <a:spcBef>
                <a:spcPts val="0"/>
              </a:spcBef>
              <a:buNone/>
            </a:pPr>
            <a:r>
              <a:t/>
            </a:r>
            <a:endParaRPr sz="600">
              <a:solidFill>
                <a:schemeClr val="dk1"/>
              </a:solidFill>
            </a:endParaRPr>
          </a:p>
          <a:p>
            <a:pPr indent="0" lvl="0" marL="0" rtl="0">
              <a:lnSpc>
                <a:spcPct val="115000"/>
              </a:lnSpc>
              <a:spcBef>
                <a:spcPts val="0"/>
              </a:spcBef>
              <a:buNone/>
            </a:pPr>
            <a:r>
              <a:rPr lang="en" sz="1800">
                <a:solidFill>
                  <a:schemeClr val="dk1"/>
                </a:solidFill>
              </a:rPr>
              <a:t>10. Diversity Initiatives: Jessica Ronald</a:t>
            </a:r>
          </a:p>
          <a:p>
            <a:pPr indent="0" lvl="0" marL="0" rtl="0">
              <a:lnSpc>
                <a:spcPct val="115000"/>
              </a:lnSpc>
              <a:spcBef>
                <a:spcPts val="0"/>
              </a:spcBef>
              <a:buNone/>
            </a:pPr>
            <a:r>
              <a:t/>
            </a:r>
            <a:endParaRPr sz="600">
              <a:solidFill>
                <a:schemeClr val="dk1"/>
              </a:solidFill>
            </a:endParaRPr>
          </a:p>
          <a:p>
            <a:pPr indent="0" lvl="0" marL="0" rtl="0">
              <a:lnSpc>
                <a:spcPct val="115000"/>
              </a:lnSpc>
              <a:spcBef>
                <a:spcPts val="0"/>
              </a:spcBef>
              <a:buNone/>
            </a:pPr>
            <a:r>
              <a:rPr lang="en" sz="1800">
                <a:solidFill>
                  <a:schemeClr val="dk1"/>
                </a:solidFill>
              </a:rPr>
              <a:t>11. Human Resources: Christie Ferguson</a:t>
            </a:r>
          </a:p>
          <a:p>
            <a:pPr indent="0" lvl="0" marL="0" rtl="0">
              <a:lnSpc>
                <a:spcPct val="115000"/>
              </a:lnSpc>
              <a:spcBef>
                <a:spcPts val="0"/>
              </a:spcBef>
              <a:buNone/>
            </a:pPr>
            <a:r>
              <a:t/>
            </a:r>
            <a:endParaRPr sz="600">
              <a:solidFill>
                <a:schemeClr val="dk1"/>
              </a:solidFill>
            </a:endParaRPr>
          </a:p>
          <a:p>
            <a:pPr indent="0" lvl="0" marL="0" rtl="0">
              <a:lnSpc>
                <a:spcPct val="115000"/>
              </a:lnSpc>
              <a:spcBef>
                <a:spcPts val="0"/>
              </a:spcBef>
              <a:buNone/>
            </a:pPr>
            <a:r>
              <a:rPr lang="en" sz="1800">
                <a:solidFill>
                  <a:schemeClr val="dk1"/>
                </a:solidFill>
              </a:rPr>
              <a:t>12.Compliance: </a:t>
            </a:r>
            <a:r>
              <a:rPr b="1" lang="en" sz="1800">
                <a:solidFill>
                  <a:schemeClr val="dk1"/>
                </a:solidFill>
              </a:rPr>
              <a:t>Melissa Hordichuk</a:t>
            </a:r>
          </a:p>
          <a:p>
            <a:pPr indent="0" lvl="0" marL="0" rtl="0">
              <a:lnSpc>
                <a:spcPct val="115000"/>
              </a:lnSpc>
              <a:spcBef>
                <a:spcPts val="0"/>
              </a:spcBef>
              <a:buNone/>
            </a:pPr>
            <a:r>
              <a:t/>
            </a:r>
            <a:endParaRPr sz="1800">
              <a:solidFill>
                <a:schemeClr val="dk1"/>
              </a:solidFill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640"/>
              </a:spcBef>
              <a:spcAft>
                <a:spcPts val="0"/>
              </a:spcAft>
              <a:buNone/>
            </a:pPr>
            <a:r>
              <a:t/>
            </a:r>
            <a:endParaRPr sz="1800"/>
          </a:p>
          <a:p>
            <a:pPr indent="0" lvl="0" marL="0" marR="0" rtl="0" algn="l">
              <a:lnSpc>
                <a:spcPct val="115000"/>
              </a:lnSpc>
              <a:spcBef>
                <a:spcPts val="640"/>
              </a:spcBef>
              <a:spcAft>
                <a:spcPts val="0"/>
              </a:spcAft>
              <a:buNone/>
            </a:pPr>
            <a:r>
              <a:t/>
            </a:r>
            <a:endParaRPr sz="180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22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Shape 123"/>
          <p:cNvSpPr txBox="1"/>
          <p:nvPr>
            <p:ph type="title"/>
          </p:nvPr>
        </p:nvSpPr>
        <p:spPr>
          <a:xfrm>
            <a:off x="457200" y="205977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indent="4572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Calibri"/>
              <a:buNone/>
            </a:pPr>
            <a:r>
              <a:rPr lang="en"/>
              <a:t>Volunteer Support Teams</a:t>
            </a:r>
          </a:p>
        </p:txBody>
      </p:sp>
      <p:sp>
        <p:nvSpPr>
          <p:cNvPr id="124" name="Shape 124"/>
          <p:cNvSpPr txBox="1"/>
          <p:nvPr>
            <p:ph idx="1" type="body"/>
          </p:nvPr>
        </p:nvSpPr>
        <p:spPr>
          <a:xfrm>
            <a:off x="457200" y="1028700"/>
            <a:ext cx="8229600" cy="3394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3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3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457200" rtl="0">
              <a:lnSpc>
                <a:spcPct val="115000"/>
              </a:lnSpc>
              <a:spcBef>
                <a:spcPts val="0"/>
              </a:spcBef>
              <a:buClr>
                <a:schemeClr val="dk1"/>
              </a:buClr>
              <a:buSzPct val="100000"/>
              <a:buAutoNum type="arabicPeriod"/>
            </a:pPr>
            <a:r>
              <a:rPr lang="en" sz="1800">
                <a:solidFill>
                  <a:schemeClr val="dk1"/>
                </a:solidFill>
              </a:rPr>
              <a:t>Chapter Treasurers Support Team</a:t>
            </a:r>
          </a:p>
          <a:p>
            <a:pPr indent="0" lvl="0" marL="0" rtl="0">
              <a:lnSpc>
                <a:spcPct val="115000"/>
              </a:lnSpc>
              <a:spcBef>
                <a:spcPts val="0"/>
              </a:spcBef>
              <a:buNone/>
            </a:pPr>
            <a:r>
              <a:t/>
            </a:r>
            <a:endParaRPr sz="1200">
              <a:solidFill>
                <a:schemeClr val="dk1"/>
              </a:solidFill>
            </a:endParaRPr>
          </a:p>
          <a:p>
            <a:pPr indent="-342900" lvl="0" marL="457200" rtl="0">
              <a:lnSpc>
                <a:spcPct val="115000"/>
              </a:lnSpc>
              <a:spcBef>
                <a:spcPts val="0"/>
              </a:spcBef>
              <a:buClr>
                <a:schemeClr val="dk1"/>
              </a:buClr>
              <a:buSzPct val="100000"/>
              <a:buAutoNum type="arabicPeriod"/>
            </a:pPr>
            <a:r>
              <a:rPr lang="en" sz="1800">
                <a:solidFill>
                  <a:schemeClr val="dk1"/>
                </a:solidFill>
              </a:rPr>
              <a:t>Political Team</a:t>
            </a:r>
          </a:p>
          <a:p>
            <a:pPr indent="0" lvl="0" marL="0" rtl="0">
              <a:lnSpc>
                <a:spcPct val="115000"/>
              </a:lnSpc>
              <a:spcBef>
                <a:spcPts val="0"/>
              </a:spcBef>
              <a:buNone/>
            </a:pPr>
            <a:r>
              <a:t/>
            </a:r>
            <a:endParaRPr sz="1200">
              <a:solidFill>
                <a:schemeClr val="dk1"/>
              </a:solidFill>
            </a:endParaRPr>
          </a:p>
          <a:p>
            <a:pPr indent="-342900" lvl="0" marL="457200" rtl="0">
              <a:lnSpc>
                <a:spcPct val="115000"/>
              </a:lnSpc>
              <a:spcBef>
                <a:spcPts val="0"/>
              </a:spcBef>
              <a:buClr>
                <a:schemeClr val="dk1"/>
              </a:buClr>
              <a:buSzPct val="100000"/>
              <a:buAutoNum type="arabicPeriod"/>
            </a:pPr>
            <a:r>
              <a:rPr b="1" lang="en" sz="1800">
                <a:solidFill>
                  <a:schemeClr val="dk1"/>
                </a:solidFill>
              </a:rPr>
              <a:t>Diversity, Equity &amp; Inclusion Core Support Team</a:t>
            </a:r>
          </a:p>
          <a:p>
            <a:pPr indent="0" lvl="0" marL="0" rtl="0">
              <a:lnSpc>
                <a:spcPct val="115000"/>
              </a:lnSpc>
              <a:spcBef>
                <a:spcPts val="0"/>
              </a:spcBef>
              <a:buNone/>
            </a:pPr>
            <a:r>
              <a:t/>
            </a:r>
            <a:endParaRPr b="1" sz="1200">
              <a:solidFill>
                <a:schemeClr val="dk1"/>
              </a:solidFill>
            </a:endParaRPr>
          </a:p>
          <a:p>
            <a:pPr indent="-342900" lvl="0" marL="457200" rtl="0">
              <a:lnSpc>
                <a:spcPct val="115000"/>
              </a:lnSpc>
              <a:spcBef>
                <a:spcPts val="0"/>
              </a:spcBef>
              <a:buClr>
                <a:schemeClr val="dk1"/>
              </a:buClr>
              <a:buSzPct val="100000"/>
              <a:buAutoNum type="arabicPeriod"/>
            </a:pPr>
            <a:r>
              <a:rPr b="1" lang="en" sz="1800">
                <a:solidFill>
                  <a:schemeClr val="dk1"/>
                </a:solidFill>
              </a:rPr>
              <a:t>Leadership &amp; Capacity Building Team</a:t>
            </a:r>
          </a:p>
          <a:p>
            <a:pPr indent="0" lvl="0" marL="0" rtl="0">
              <a:lnSpc>
                <a:spcPct val="115000"/>
              </a:lnSpc>
              <a:spcBef>
                <a:spcPts val="0"/>
              </a:spcBef>
              <a:buNone/>
            </a:pPr>
            <a:r>
              <a:t/>
            </a:r>
            <a:endParaRPr b="1" sz="1200">
              <a:solidFill>
                <a:schemeClr val="dk1"/>
              </a:solidFill>
            </a:endParaRPr>
          </a:p>
          <a:p>
            <a:pPr indent="-342900" lvl="0" marL="457200" rtl="0">
              <a:lnSpc>
                <a:spcPct val="115000"/>
              </a:lnSpc>
              <a:spcBef>
                <a:spcPts val="0"/>
              </a:spcBef>
              <a:buClr>
                <a:schemeClr val="dk1"/>
              </a:buClr>
              <a:buSzPct val="100000"/>
              <a:buAutoNum type="arabicPeriod"/>
            </a:pPr>
            <a:r>
              <a:rPr b="1" lang="en" sz="1800">
                <a:solidFill>
                  <a:schemeClr val="dk1"/>
                </a:solidFill>
              </a:rPr>
              <a:t>Fundraising Support Team</a:t>
            </a: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3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None/>
            </a:pPr>
            <a:r>
              <a:t/>
            </a:r>
            <a:endParaRPr sz="180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29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Shape 130"/>
          <p:cNvSpPr txBox="1"/>
          <p:nvPr>
            <p:ph type="title"/>
          </p:nvPr>
        </p:nvSpPr>
        <p:spPr>
          <a:xfrm>
            <a:off x="457200" y="205977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indent="4572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Calibri"/>
              <a:buNone/>
            </a:pPr>
            <a:r>
              <a:rPr lang="en"/>
              <a:t>New Chapter Investments</a:t>
            </a:r>
          </a:p>
        </p:txBody>
      </p:sp>
      <p:sp>
        <p:nvSpPr>
          <p:cNvPr id="131" name="Shape 131"/>
          <p:cNvSpPr txBox="1"/>
          <p:nvPr>
            <p:ph idx="1" type="body"/>
          </p:nvPr>
        </p:nvSpPr>
        <p:spPr>
          <a:xfrm>
            <a:off x="457200" y="1232525"/>
            <a:ext cx="8229600" cy="3394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>
            <a:noAutofit/>
          </a:bodyPr>
          <a:lstStyle/>
          <a:p>
            <a:pPr indent="-69850" lvl="0" marL="0" rtl="0">
              <a:lnSpc>
                <a:spcPct val="115000"/>
              </a:lnSpc>
              <a:spcBef>
                <a:spcPts val="0"/>
              </a:spcBef>
              <a:buClr>
                <a:schemeClr val="dk1"/>
              </a:buClr>
              <a:buSzPct val="78571"/>
              <a:buFont typeface="Arial"/>
              <a:buNone/>
            </a:pPr>
            <a:r>
              <a:rPr b="1" lang="en">
                <a:solidFill>
                  <a:schemeClr val="dk1"/>
                </a:solidFill>
              </a:rPr>
              <a:t>FINANCE:</a:t>
            </a:r>
            <a:r>
              <a:rPr lang="en">
                <a:solidFill>
                  <a:schemeClr val="dk1"/>
                </a:solidFill>
              </a:rPr>
              <a:t> </a:t>
            </a:r>
            <a:r>
              <a:rPr lang="en">
                <a:solidFill>
                  <a:srgbClr val="222222"/>
                </a:solidFill>
                <a:highlight>
                  <a:srgbClr val="FFFFFF"/>
                </a:highlight>
              </a:rPr>
              <a:t>Dedicated more staff time to working with chapter treasurers on year-end reporting;  worked individually with chapters on planning, budgeting and reporting to their Executive Committees.</a:t>
            </a:r>
          </a:p>
          <a:p>
            <a:pPr indent="-69850" lvl="0" marL="0" rtl="0">
              <a:lnSpc>
                <a:spcPct val="115000"/>
              </a:lnSpc>
              <a:spcBef>
                <a:spcPts val="0"/>
              </a:spcBef>
              <a:buClr>
                <a:schemeClr val="dk1"/>
              </a:buClr>
              <a:buSzPct val="137500"/>
              <a:buFont typeface="Arial"/>
              <a:buNone/>
            </a:pPr>
            <a:r>
              <a:t/>
            </a:r>
            <a:endParaRPr sz="800">
              <a:solidFill>
                <a:srgbClr val="222222"/>
              </a:solidFill>
              <a:highlight>
                <a:srgbClr val="FFFFFF"/>
              </a:highlight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solidFill>
                  <a:schemeClr val="dk1"/>
                </a:solidFill>
              </a:rPr>
              <a:t>FUNDRAISING/GRANT: </a:t>
            </a:r>
            <a:r>
              <a:rPr lang="en">
                <a:solidFill>
                  <a:schemeClr val="dk1"/>
                </a:solidFill>
              </a:rPr>
              <a:t>:</a:t>
            </a:r>
            <a:r>
              <a:rPr lang="en">
                <a:solidFill>
                  <a:srgbClr val="222222"/>
                </a:solidFill>
                <a:highlight>
                  <a:srgbClr val="FFFFFF"/>
                </a:highlight>
              </a:rPr>
              <a:t>Ran Sierra Club's first major donor training specifically for chapter leaders</a:t>
            </a: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800">
              <a:solidFill>
                <a:srgbClr val="222222"/>
              </a:solidFill>
              <a:highlight>
                <a:srgbClr val="FFFFFF"/>
              </a:highlight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solidFill>
                  <a:srgbClr val="222222"/>
                </a:solidFill>
                <a:highlight>
                  <a:srgbClr val="FFFFFF"/>
                </a:highlight>
              </a:rPr>
              <a:t>DEI</a:t>
            </a:r>
            <a:r>
              <a:rPr lang="en">
                <a:solidFill>
                  <a:srgbClr val="222222"/>
                </a:solidFill>
                <a:highlight>
                  <a:srgbClr val="FFFFFF"/>
                </a:highlight>
              </a:rPr>
              <a:t>: Training provided to 16 chapters; coordinating with other units to integrate DEI</a:t>
            </a: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800">
              <a:solidFill>
                <a:srgbClr val="222222"/>
              </a:solidFill>
              <a:highlight>
                <a:srgbClr val="FFFFFF"/>
              </a:highlight>
            </a:endParaRPr>
          </a:p>
          <a:p>
            <a:pPr indent="-69850" lvl="0" marL="0" rtl="0">
              <a:lnSpc>
                <a:spcPct val="115000"/>
              </a:lnSpc>
              <a:spcBef>
                <a:spcPts val="0"/>
              </a:spcBef>
              <a:buClr>
                <a:schemeClr val="dk1"/>
              </a:buClr>
              <a:buSzPct val="84615"/>
              <a:buFont typeface="Arial"/>
              <a:buNone/>
            </a:pPr>
            <a:r>
              <a:rPr b="1" lang="en" sz="1300">
                <a:solidFill>
                  <a:schemeClr val="dk1"/>
                </a:solidFill>
              </a:rPr>
              <a:t>COMMUNICATIONS</a:t>
            </a:r>
            <a:r>
              <a:rPr lang="en" sz="1300">
                <a:solidFill>
                  <a:schemeClr val="dk1"/>
                </a:solidFill>
              </a:rPr>
              <a:t>: Chapter communications training; developing a chapter communications handbook</a:t>
            </a:r>
          </a:p>
          <a:p>
            <a:pPr indent="-69850" lvl="0" marL="0" rtl="0">
              <a:lnSpc>
                <a:spcPct val="115000"/>
              </a:lnSpc>
              <a:spcBef>
                <a:spcPts val="0"/>
              </a:spcBef>
              <a:buClr>
                <a:schemeClr val="dk1"/>
              </a:buClr>
              <a:buSzPct val="137500"/>
              <a:buFont typeface="Arial"/>
              <a:buNone/>
            </a:pPr>
            <a:r>
              <a:t/>
            </a:r>
            <a:endParaRPr sz="800">
              <a:solidFill>
                <a:srgbClr val="222222"/>
              </a:solidFill>
            </a:endParaRPr>
          </a:p>
          <a:p>
            <a:pPr indent="-69850" lvl="0" marL="0" rtl="0">
              <a:lnSpc>
                <a:spcPct val="115000"/>
              </a:lnSpc>
              <a:spcBef>
                <a:spcPts val="0"/>
              </a:spcBef>
              <a:buClr>
                <a:schemeClr val="dk1"/>
              </a:buClr>
              <a:buSzPct val="84615"/>
              <a:buFont typeface="Arial"/>
              <a:buNone/>
            </a:pPr>
            <a:r>
              <a:rPr b="1" lang="en" sz="1300">
                <a:solidFill>
                  <a:schemeClr val="dk1"/>
                </a:solidFill>
              </a:rPr>
              <a:t>ORGANIZING</a:t>
            </a:r>
            <a:r>
              <a:rPr lang="en" sz="1300">
                <a:solidFill>
                  <a:schemeClr val="dk1"/>
                </a:solidFill>
              </a:rPr>
              <a:t>: I</a:t>
            </a:r>
            <a:r>
              <a:rPr lang="en">
                <a:solidFill>
                  <a:srgbClr val="222222"/>
                </a:solidFill>
                <a:highlight>
                  <a:srgbClr val="FFFFFF"/>
                </a:highlight>
              </a:rPr>
              <a:t>nvited chapter staff to join regional calls, </a:t>
            </a:r>
            <a:r>
              <a:rPr lang="en" sz="1300">
                <a:solidFill>
                  <a:srgbClr val="222222"/>
                </a:solidFill>
              </a:rPr>
              <a:t>included new chapter organizers in </a:t>
            </a:r>
            <a:r>
              <a:rPr lang="en">
                <a:solidFill>
                  <a:srgbClr val="222222"/>
                </a:solidFill>
              </a:rPr>
              <a:t>National Organizer Training; Organizing Managers coaching chapter directors and organizers</a:t>
            </a:r>
          </a:p>
          <a:p>
            <a:pPr indent="-69850" lvl="0" marL="0" rtl="0">
              <a:lnSpc>
                <a:spcPct val="115000"/>
              </a:lnSpc>
              <a:spcBef>
                <a:spcPts val="0"/>
              </a:spcBef>
              <a:buClr>
                <a:schemeClr val="dk1"/>
              </a:buClr>
              <a:buSzPct val="137500"/>
              <a:buFont typeface="Arial"/>
              <a:buNone/>
            </a:pPr>
            <a:r>
              <a:t/>
            </a:r>
            <a:endParaRPr sz="800">
              <a:solidFill>
                <a:srgbClr val="222222"/>
              </a:solidFill>
            </a:endParaRPr>
          </a:p>
          <a:p>
            <a:pPr indent="-69850" lvl="0" marL="0" rtl="0">
              <a:lnSpc>
                <a:spcPct val="115000"/>
              </a:lnSpc>
              <a:spcBef>
                <a:spcPts val="0"/>
              </a:spcBef>
              <a:buClr>
                <a:schemeClr val="dk1"/>
              </a:buClr>
              <a:buSzPct val="84615"/>
              <a:buFont typeface="Arial"/>
              <a:buNone/>
            </a:pPr>
            <a:r>
              <a:rPr b="1" lang="en" sz="1300">
                <a:solidFill>
                  <a:schemeClr val="dk1"/>
                </a:solidFill>
              </a:rPr>
              <a:t>LAW PROGRAM: </a:t>
            </a:r>
            <a:r>
              <a:rPr lang="en" sz="1300">
                <a:solidFill>
                  <a:srgbClr val="222222"/>
                </a:solidFill>
              </a:rPr>
              <a:t>Trained chapter leaders to use litigation strategically and integrate labor outreach into litigation strategy; extra support for chapters fighting gas pipelines and plants</a:t>
            </a:r>
          </a:p>
          <a:p>
            <a:pPr indent="0" lvl="0" marL="0" marR="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None/>
            </a:pPr>
            <a:r>
              <a:rPr lang="en" sz="1800"/>
              <a:t>  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simple-light-2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