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10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07" r:id="rId13"/>
  </p:sldIdLst>
  <p:sldSz cx="9144000" cy="6858000" type="screen4x3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9900"/>
    <a:srgbClr val="BE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43" autoAdjust="0"/>
    <p:restoredTop sz="89876" autoAdjust="0"/>
  </p:normalViewPr>
  <p:slideViewPr>
    <p:cSldViewPr>
      <p:cViewPr>
        <p:scale>
          <a:sx n="90" d="100"/>
          <a:sy n="90" d="100"/>
        </p:scale>
        <p:origin x="-894" y="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724" y="-78"/>
      </p:cViewPr>
      <p:guideLst>
        <p:guide orient="horz" pos="2932"/>
        <p:guide pos="22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8" y="1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/>
          <a:lstStyle>
            <a:lvl1pPr algn="r">
              <a:defRPr sz="1200"/>
            </a:lvl1pPr>
          </a:lstStyle>
          <a:p>
            <a:fld id="{7D69E6AE-F647-4CBC-B9F6-061BA3416A26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2030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8" y="8842030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 anchor="b"/>
          <a:lstStyle>
            <a:lvl1pPr algn="r">
              <a:defRPr sz="1200"/>
            </a:lvl1pPr>
          </a:lstStyle>
          <a:p>
            <a:fld id="{D1AD481A-5775-46AC-8772-6597A32612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079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8" y="1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/>
          <a:lstStyle>
            <a:lvl1pPr algn="r">
              <a:defRPr sz="1200"/>
            </a:lvl1pPr>
          </a:lstStyle>
          <a:p>
            <a:fld id="{E2A8DC09-D552-4C0C-804C-46A15E3844E3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8500"/>
            <a:ext cx="4656137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99" tIns="46200" rIns="92399" bIns="4620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2399" tIns="46200" rIns="92399" bIns="4620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42030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8" y="8842030"/>
            <a:ext cx="3056414" cy="465455"/>
          </a:xfrm>
          <a:prstGeom prst="rect">
            <a:avLst/>
          </a:prstGeom>
        </p:spPr>
        <p:txBody>
          <a:bodyPr vert="horz" lIns="92399" tIns="46200" rIns="92399" bIns="46200" rtlCol="0" anchor="b"/>
          <a:lstStyle>
            <a:lvl1pPr algn="r">
              <a:defRPr sz="1200"/>
            </a:lvl1pPr>
          </a:lstStyle>
          <a:p>
            <a:fld id="{B1610545-66B5-485A-94C9-011FF5366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2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800" dirty="0"/>
              <a:t>Lena and Dan </a:t>
            </a:r>
          </a:p>
          <a:p>
            <a:pPr rtl="0"/>
            <a:endParaRPr lang="en-US" sz="1800" dirty="0"/>
          </a:p>
          <a:p>
            <a:pPr rtl="0"/>
            <a:r>
              <a:rPr lang="en-US" sz="1800" dirty="0"/>
              <a:t>The Dirty Fuels Campaign is Part of the Club’s Our Wild America Campaign</a:t>
            </a:r>
          </a:p>
          <a:p>
            <a:pPr rtl="0"/>
            <a:r>
              <a:rPr lang="en-US" sz="1800" dirty="0"/>
              <a:t>Working with volunteers around the country to protect the wild places we cherish</a:t>
            </a:r>
          </a:p>
          <a:p>
            <a:pPr rtl="0"/>
            <a:endParaRPr lang="en-US" sz="1800" dirty="0"/>
          </a:p>
          <a:p>
            <a:pPr rtl="0"/>
            <a:r>
              <a:rPr lang="en-US" sz="1800" dirty="0"/>
              <a:t>WHY We must move beyond fossil fuels</a:t>
            </a:r>
          </a:p>
          <a:p>
            <a:pPr rtl="0"/>
            <a:r>
              <a:rPr lang="en-US" sz="1800" dirty="0"/>
              <a:t>to:</a:t>
            </a:r>
          </a:p>
          <a:p>
            <a:pPr rtl="0"/>
            <a:r>
              <a:rPr lang="en-US" sz="1800" dirty="0"/>
              <a:t>Combat catastrophic climate change</a:t>
            </a:r>
          </a:p>
          <a:p>
            <a:pPr rtl="0"/>
            <a:r>
              <a:rPr lang="en-US" sz="1800" dirty="0"/>
              <a:t>Protect public lands and wildlife</a:t>
            </a:r>
          </a:p>
          <a:p>
            <a:pPr rtl="0"/>
            <a:r>
              <a:rPr lang="en-US" sz="1800" dirty="0"/>
              <a:t>Protect communities from pollution</a:t>
            </a:r>
          </a:p>
          <a:p>
            <a:pPr rtl="0"/>
            <a:r>
              <a:rPr lang="en-US" sz="1800" dirty="0"/>
              <a:t>Secure just transition to a clean energy future</a:t>
            </a:r>
          </a:p>
          <a:p>
            <a:pPr rtl="0"/>
            <a:r>
              <a:rPr lang="en-US" sz="1800" dirty="0"/>
              <a:t>Combat stranglehold of the fossil fuel industry on our democracy</a:t>
            </a:r>
          </a:p>
          <a:p>
            <a:pPr rtl="0"/>
            <a:endParaRPr lang="en-US" sz="1800" dirty="0"/>
          </a:p>
          <a:p>
            <a:pPr rtl="0"/>
            <a:endParaRPr lang="en-US" sz="1800" dirty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083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 fontAlgn="base"/>
            <a:r>
              <a:rPr lang="en-US" dirty="0" smtClean="0"/>
              <a:t>Success</a:t>
            </a:r>
            <a:r>
              <a:rPr lang="en-US" baseline="0" dirty="0" smtClean="0"/>
              <a:t> on Constitution pipeline, NED, Forest Service denied permit for Atlantic Coast pipeline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74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8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83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71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Known fossil fuel reserves contain more carbon than we can afford to burn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We must do more than countries have committed to if we hope to keep warming below 2° C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3711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1AA215-94E2-457D-A922-91E07EB6CB1F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2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1AA215-94E2-457D-A922-91E07EB6CB1F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21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1AA215-94E2-457D-A922-91E07EB6CB1F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2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1AA215-94E2-457D-A922-91E07EB6CB1F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2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610545-66B5-485A-94C9-011FF5366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48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92179" indent="-292179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92179" indent="-292179">
              <a:buFont typeface="Wingdings" panose="05000000000000000000" pitchFamily="2" charset="2"/>
              <a:buChar char="§"/>
            </a:pPr>
            <a:r>
              <a:rPr lang="en-US" dirty="0" smtClean="0"/>
              <a:t>19 proposed gas transmission</a:t>
            </a:r>
            <a:r>
              <a:rPr lang="en-US" baseline="0" dirty="0" smtClean="0"/>
              <a:t> lines out of the Marcellus and Utica shale alone</a:t>
            </a:r>
          </a:p>
          <a:p>
            <a:pPr marL="292179" indent="-292179">
              <a:buFont typeface="Wingdings" panose="05000000000000000000" pitchFamily="2" charset="2"/>
              <a:buChar char="§"/>
            </a:pPr>
            <a:r>
              <a:rPr lang="en-US" baseline="0" dirty="0" smtClean="0"/>
              <a:t>Would carry 15.2 </a:t>
            </a:r>
            <a:r>
              <a:rPr lang="en-US" baseline="0" dirty="0" err="1" smtClean="0"/>
              <a:t>bcf</a:t>
            </a:r>
            <a:r>
              <a:rPr lang="en-US" baseline="0" dirty="0" smtClean="0"/>
              <a:t>/d gas, enabling 116 trillion </a:t>
            </a:r>
            <a:r>
              <a:rPr lang="en-US" baseline="0" dirty="0" err="1" smtClean="0"/>
              <a:t>cft</a:t>
            </a:r>
            <a:r>
              <a:rPr lang="en-US" baseline="0" dirty="0" smtClean="0"/>
              <a:t> gas production by </a:t>
            </a:r>
            <a:r>
              <a:rPr lang="en-US" baseline="0" dirty="0" smtClean="0"/>
              <a:t>2050</a:t>
            </a:r>
          </a:p>
          <a:p>
            <a:pPr marL="292179" indent="-292179">
              <a:buFont typeface="Wingdings" panose="05000000000000000000" pitchFamily="2" charset="2"/>
              <a:buChar char="§"/>
            </a:pPr>
            <a:r>
              <a:rPr lang="en-US" sz="1200" dirty="0" smtClean="0">
                <a:latin typeface="Calibri" pitchFamily="34" charset="0"/>
              </a:rPr>
              <a:t>Projected gas increase would make it impossible for US to meet our climate goals</a:t>
            </a:r>
          </a:p>
          <a:p>
            <a:pPr marL="914400" indent="-457200">
              <a:buFont typeface="Arial" pitchFamily="34" charset="0"/>
              <a:buChar char="•"/>
            </a:pPr>
            <a:r>
              <a:rPr lang="en-US" sz="1200" dirty="0" smtClean="0">
                <a:latin typeface="Calibri" pitchFamily="34" charset="0"/>
              </a:rPr>
              <a:t>Significant methane leakage, damage to our climate</a:t>
            </a:r>
          </a:p>
          <a:p>
            <a:pPr marL="914400" indent="-457200">
              <a:buFont typeface="Arial" pitchFamily="34" charset="0"/>
              <a:buChar char="•"/>
            </a:pPr>
            <a:r>
              <a:rPr lang="en-US" sz="1200" dirty="0" smtClean="0">
                <a:latin typeface="Calibri" pitchFamily="34" charset="0"/>
              </a:rPr>
              <a:t>More fracking, water pollution, local impacts</a:t>
            </a:r>
          </a:p>
          <a:p>
            <a:pPr marL="292179" indent="-292179">
              <a:buFont typeface="Wingdings" panose="05000000000000000000" pitchFamily="2" charset="2"/>
              <a:buChar char="§"/>
            </a:pPr>
            <a:endParaRPr lang="en-US" baseline="0" dirty="0" smtClean="0"/>
          </a:p>
          <a:p>
            <a:pPr marL="292179" indent="-292179">
              <a:buFont typeface="Wingdings" panose="05000000000000000000" pitchFamily="2" charset="2"/>
              <a:buChar char="§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As of May 16, 2016</a:t>
            </a:r>
          </a:p>
          <a:p>
            <a:endParaRPr lang="en-US" dirty="0" smtClean="0"/>
          </a:p>
          <a:p>
            <a:r>
              <a:rPr lang="en-US" dirty="0" smtClean="0"/>
              <a:t>271 Units and 147 Plants in Remaining (</a:t>
            </a:r>
            <a:r>
              <a:rPr lang="en-US" sz="1000" dirty="0"/>
              <a:t>includes </a:t>
            </a:r>
            <a:r>
              <a:rPr lang="en-US" sz="1000" dirty="0" err="1"/>
              <a:t>Edwardsport</a:t>
            </a:r>
            <a:r>
              <a:rPr lang="en-US" sz="1000" dirty="0"/>
              <a:t> IGCC</a:t>
            </a:r>
            <a:r>
              <a:rPr lang="en-US" sz="1100" dirty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E021C1-5847-4544-9B01-BD8CD9E8F39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136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828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629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30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615596-9477-457C-B9EE-D4B9AF443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1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87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4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935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05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19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308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567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102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3C615-DD09-4D7C-8A67-2C8B89D44944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73A0BD-F2AE-434B-B332-7D99B7B883A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4"/>
          <p:cNvSpPr txBox="1">
            <a:spLocks/>
          </p:cNvSpPr>
          <p:nvPr userDrawn="1"/>
        </p:nvSpPr>
        <p:spPr>
          <a:xfrm>
            <a:off x="0" y="0"/>
            <a:ext cx="9144000" cy="9906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30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>
            <a:alphaModFix amt="52000"/>
          </a:blip>
          <a:stretch>
            <a:fillRect/>
          </a:stretch>
        </p:blipFill>
        <p:spPr>
          <a:xfrm>
            <a:off x="7772400" y="304800"/>
            <a:ext cx="1054100" cy="42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569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forward on climate rall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6200"/>
            <a:ext cx="102857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76249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0" y="914400"/>
            <a:ext cx="9372600" cy="2231380"/>
          </a:xfrm>
          <a:prstGeom prst="rect">
            <a:avLst/>
          </a:prstGeom>
          <a:solidFill>
            <a:srgbClr val="F2F2F2">
              <a:alpha val="55000"/>
            </a:srgbClr>
          </a:solidFill>
        </p:spPr>
        <p:txBody>
          <a:bodyPr wrap="square" rtlCol="0">
            <a:spAutoFit/>
          </a:bodyPr>
          <a:lstStyle/>
          <a:p>
            <a:pPr algn="ctr"/>
            <a:endParaRPr lang="en-US" sz="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ctr"/>
            <a:endParaRPr lang="en-US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  <a:p>
            <a:pPr algn="ctr"/>
            <a:r>
              <a:rPr 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Beyond Dirty Fuels</a:t>
            </a:r>
          </a:p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Presentation to Council of Club Leaders</a:t>
            </a:r>
          </a:p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September 2016</a:t>
            </a:r>
          </a:p>
        </p:txBody>
      </p:sp>
    </p:spTree>
    <p:extLst>
      <p:ext uri="{BB962C8B-B14F-4D97-AF65-F5344CB8AC3E}">
        <p14:creationId xmlns:p14="http://schemas.microsoft.com/office/powerpoint/2010/main" val="375660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 txBox="1">
            <a:spLocks/>
          </p:cNvSpPr>
          <p:nvPr/>
        </p:nvSpPr>
        <p:spPr>
          <a:xfrm>
            <a:off x="228600" y="-7847"/>
            <a:ext cx="9144000" cy="922247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/>
              <a:t>The “Keystone-</a:t>
            </a:r>
            <a:r>
              <a:rPr lang="en-US" sz="2800" dirty="0" err="1" smtClean="0"/>
              <a:t>ization</a:t>
            </a:r>
            <a:r>
              <a:rPr lang="en-US" sz="2800" dirty="0" smtClean="0"/>
              <a:t>” of Energy Fights</a:t>
            </a:r>
            <a:endParaRPr lang="en-US" sz="2800" dirty="0"/>
          </a:p>
        </p:txBody>
      </p:sp>
      <p:sp>
        <p:nvSpPr>
          <p:cNvPr id="2" name="AutoShape 6" descr="native american north dakota pipe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images.csmonitor.com/csm/2014/08/0804-PIPELINE-PROTEST-sized.jpg?alias=standard_600x40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7"/>
          <a:stretch/>
        </p:blipFill>
        <p:spPr bwMode="auto">
          <a:xfrm>
            <a:off x="4450311" y="3584687"/>
            <a:ext cx="4769889" cy="3294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8" descr="native american north dakota pipelin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10" descr="native american north dakota pipelin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2" r="22171" b="27675"/>
          <a:stretch/>
        </p:blipFill>
        <p:spPr bwMode="auto">
          <a:xfrm>
            <a:off x="0" y="4033726"/>
            <a:ext cx="4836079" cy="284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12" descr="https://i.guim.co.uk/img/media/e7a6e1b9701d07c1b3a99ffab384f9a7ea59b3a5/0_0_3264_1959/3264.jpg?w=700&amp;q=55&amp;auto=format&amp;usm=12&amp;fit=max&amp;s=5d39ccb20c7cecc9a32648f98d9489fa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62" name="Picture 14" descr="http://static2.politico.com/dims4/default/ce42d48/2147483647/resize/1160x%3E/quality/90/?url=http%3A%2F%2Fs3-origin-images.politico.com%2F2015%2F05%2F03%2Flede_150501_virginia_pipeline_dominion_gty_116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05"/>
          <a:stretch/>
        </p:blipFill>
        <p:spPr bwMode="auto">
          <a:xfrm>
            <a:off x="4495799" y="990600"/>
            <a:ext cx="4724401" cy="306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gannett-cdn.com/-mm-/854a254c270e49a8fea392ec6b7e756eb167d76d/c=0-426-4608-3029&amp;r=x329&amp;c=580x326/local/-/media/2016/02/18/Westchester/Westchester/635914073333183471-Constitution-rally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94"/>
          <a:stretch/>
        </p:blipFill>
        <p:spPr bwMode="auto">
          <a:xfrm>
            <a:off x="0" y="990600"/>
            <a:ext cx="4836079" cy="306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9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www.popularresistance.org/wp-content/uploads/2014/07/Screen-Shot-2014-07-02-at-9.28.37-AM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31" t="-1" r="11356" b="1450"/>
          <a:stretch/>
        </p:blipFill>
        <p:spPr bwMode="auto">
          <a:xfrm>
            <a:off x="0" y="956831"/>
            <a:ext cx="9144000" cy="590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637" y="16001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dirty="0" smtClean="0"/>
              <a:t>  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70325" y="960438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/>
          </p:cNvSpPr>
          <p:nvPr/>
        </p:nvSpPr>
        <p:spPr bwMode="auto">
          <a:xfrm>
            <a:off x="228600" y="16764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29608" y="1327149"/>
            <a:ext cx="8484784" cy="4540251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marL="182880"/>
            <a:endParaRPr lang="en-US" sz="2000" dirty="0" smtClean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1447800"/>
            <a:ext cx="84333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Request approval for your chapter to formally intervene against the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Submit comments to Federal Energy Regulatory Commission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Attend a public hearing held by FERC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Request a meeting with your Representative and Senator to ask them to oppose gas and your specific pipeline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Work with Dirty Fuels team to demand reforms at FERC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76200" y="76200"/>
            <a:ext cx="7772400" cy="769938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How can you get involved to stop gas pipelines?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457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dirty="0" smtClean="0"/>
              <a:t>  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70325" y="960438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/>
          </p:cNvSpPr>
          <p:nvPr/>
        </p:nvSpPr>
        <p:spPr bwMode="auto">
          <a:xfrm>
            <a:off x="228600" y="16764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2400" dirty="0">
              <a:solidFill>
                <a:schemeClr val="tx2"/>
              </a:solidFill>
            </a:endParaRPr>
          </a:p>
        </p:txBody>
      </p:sp>
      <p:pic>
        <p:nvPicPr>
          <p:cNvPr id="11" name="Picture 10" descr="C:\Users\Ryan Henke\Desktop\Design\SC logos\PNGs\Horozontal - 2 color for light bkgr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96" y="2438400"/>
            <a:ext cx="3811504" cy="174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201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4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354521" y="1645711"/>
            <a:ext cx="6324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1200">
              <a:latin typeface="Trebuchet MS" pitchFamily="34" charset="0"/>
            </a:endParaRPr>
          </a:p>
        </p:txBody>
      </p:sp>
      <p:pic>
        <p:nvPicPr>
          <p:cNvPr id="1026" name="Picture 2" descr="Fracki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5158"/>
            <a:ext cx="9161080" cy="639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"/>
          <p:cNvSpPr txBox="1"/>
          <p:nvPr/>
        </p:nvSpPr>
        <p:spPr>
          <a:xfrm>
            <a:off x="6781800" y="6611779"/>
            <a:ext cx="335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i="1" dirty="0" smtClean="0">
                <a:solidFill>
                  <a:schemeClr val="bg1"/>
                </a:solidFill>
              </a:rPr>
              <a:t>Photo courtesy of Roger M Richards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28600" y="1184672"/>
            <a:ext cx="8763000" cy="3234928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800" b="1" dirty="0" smtClean="0"/>
              <a:t>The Dirty Fuels Campaign is Part of the Club’s Our Wild America Campaign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Working with volunteers around the country to build a movement to protect the wild places we cherish and avoid catastrophic climate change</a:t>
            </a:r>
            <a:endParaRPr lang="en-US" sz="2400" dirty="0"/>
          </a:p>
          <a:p>
            <a:endParaRPr lang="en-US" sz="2800" b="1" dirty="0" smtClean="0"/>
          </a:p>
          <a:p>
            <a:r>
              <a:rPr lang="en-US" sz="2800" b="1" dirty="0" smtClean="0"/>
              <a:t>Combined Beyond Oil and Beyond Gas Campaigns</a:t>
            </a:r>
            <a:endParaRPr lang="en-US" sz="2400" dirty="0"/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248093" y="84138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600" dirty="0" smtClean="0">
                <a:ea typeface="Calibri"/>
                <a:cs typeface="Calibri"/>
                <a:sym typeface="Calibri"/>
              </a:rPr>
              <a:t>Beyond Dirty Fuels</a:t>
            </a:r>
            <a:endParaRPr lang="en" sz="3600" dirty="0"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63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354521" y="1645711"/>
            <a:ext cx="6324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endParaRPr lang="en-US" sz="1200">
              <a:latin typeface="Trebuchet MS" pitchFamily="34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6781800" y="6611779"/>
            <a:ext cx="3352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i="1" dirty="0" smtClean="0">
                <a:solidFill>
                  <a:schemeClr val="bg1"/>
                </a:solidFill>
              </a:rPr>
              <a:t>Photo courtesy of Roger M Richards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13" name="Title 4"/>
          <p:cNvSpPr txBox="1">
            <a:spLocks/>
          </p:cNvSpPr>
          <p:nvPr/>
        </p:nvSpPr>
        <p:spPr>
          <a:xfrm>
            <a:off x="228600" y="76200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2800" dirty="0" smtClean="0">
                <a:ea typeface="Calibri"/>
                <a:cs typeface="Calibri"/>
                <a:sym typeface="Calibri"/>
              </a:rPr>
              <a:t>A Growing “Keep it in the Ground” Movement</a:t>
            </a:r>
            <a:endParaRPr lang="en" sz="2800" dirty="0">
              <a:ea typeface="Calibri"/>
              <a:cs typeface="Calibri"/>
              <a:sym typeface="Calibri"/>
            </a:endParaRPr>
          </a:p>
        </p:txBody>
      </p:sp>
      <p:pic>
        <p:nvPicPr>
          <p:cNvPr id="6" name="Picture 2" descr="https://upload.wikimedia.org/wikipedia/commons/thumb/4/4b/CarbonBubble_ENG.svg/842px-CarbonBubble_ENG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90624"/>
            <a:ext cx="8020050" cy="566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8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228600" y="76200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Momentum since Keystone XL rejection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  <p:sp>
        <p:nvSpPr>
          <p:cNvPr id="2" name="AutoShape 2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8" name="Picture 6" descr="Image result for sierra club keystone xl reject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39240"/>
            <a:ext cx="9144000" cy="478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71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10340"/>
            <a:ext cx="5637705" cy="667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71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228600" y="76200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Ongoing Dakota Access protest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  <p:sp>
        <p:nvSpPr>
          <p:cNvPr id="2" name="AutoShape 2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2" name="Picture 4" descr="http://media.npr.org/assets/img/2016/09/06/ap_16231636442065_custom-cfaa36ec7ab10c8dca2c167224a6fa74aee98814-s800-c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0986"/>
            <a:ext cx="9233328" cy="62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56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 txBox="1">
            <a:spLocks/>
          </p:cNvSpPr>
          <p:nvPr/>
        </p:nvSpPr>
        <p:spPr>
          <a:xfrm>
            <a:off x="228600" y="76200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How can you get involved?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  <p:sp>
        <p:nvSpPr>
          <p:cNvPr id="2" name="AutoShape 2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Image result for sierra club keystone xl rejected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Image result for san francisco dakota access solidarity rally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24" b="11580"/>
          <a:stretch/>
        </p:blipFill>
        <p:spPr bwMode="auto">
          <a:xfrm>
            <a:off x="0" y="967562"/>
            <a:ext cx="10833602" cy="5890438"/>
          </a:xfrm>
          <a:prstGeom prst="rect">
            <a:avLst/>
          </a:prstGeom>
          <a:effectLst>
            <a:outerShdw blurRad="50800" dist="50800" dir="5400000" algn="ctr" rotWithShape="0">
              <a:schemeClr val="tx1">
                <a:alpha val="5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40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o Dakota Access Pipeline"/>
          <p:cNvPicPr>
            <a:picLocks noChangeAspect="1" noChangeArrowheads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66548"/>
            <a:ext cx="9220200" cy="614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637" y="16001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dirty="0" smtClean="0"/>
              <a:t>  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870325" y="960438"/>
            <a:ext cx="2454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/>
          </p:cNvSpPr>
          <p:nvPr/>
        </p:nvSpPr>
        <p:spPr bwMode="auto">
          <a:xfrm>
            <a:off x="228600" y="1676400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53408" y="1327150"/>
            <a:ext cx="8128592" cy="3473450"/>
          </a:xfrm>
          <a:prstGeom prst="roundRect">
            <a:avLst/>
          </a:prstGeom>
          <a:solidFill>
            <a:schemeClr val="bg1">
              <a:alpha val="60000"/>
            </a:schemeClr>
          </a:solidFill>
        </p:spPr>
        <p:txBody>
          <a:bodyPr wrap="square">
            <a:spAutoFit/>
          </a:bodyPr>
          <a:lstStyle/>
          <a:p>
            <a:pPr marL="182880"/>
            <a:endParaRPr lang="en-US" sz="2000" dirty="0" smtClean="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3408" y="1447800"/>
            <a:ext cx="84333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Host or attend a solidarity </a:t>
            </a:r>
            <a:r>
              <a:rPr lang="en-US" sz="2800" smtClean="0"/>
              <a:t>rally on 9/13 </a:t>
            </a:r>
            <a:r>
              <a:rPr lang="en-US" sz="2800" dirty="0" smtClean="0"/>
              <a:t>during the national day of solidarity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Call the White House and ask President Obama to direct Army Corp to revoke permits (202-456-1111)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Donate resources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Join our Beyond Dirty Fuels volunteer list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Join monthly Beyond Dirty Fuels volunteer calls</a:t>
            </a:r>
          </a:p>
          <a:p>
            <a:endParaRPr lang="en-US" sz="2800" dirty="0" smtClean="0"/>
          </a:p>
          <a:p>
            <a:endParaRPr lang="en-US" sz="2800" dirty="0" smtClean="0"/>
          </a:p>
        </p:txBody>
      </p:sp>
      <p:sp>
        <p:nvSpPr>
          <p:cNvPr id="14" name="Title 4"/>
          <p:cNvSpPr txBox="1">
            <a:spLocks/>
          </p:cNvSpPr>
          <p:nvPr/>
        </p:nvSpPr>
        <p:spPr>
          <a:xfrm>
            <a:off x="0" y="76200"/>
            <a:ext cx="7772400" cy="769938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How can you get involved to stop Dakota Access?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787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08" t="17481" r="23848" b="7787"/>
          <a:stretch/>
        </p:blipFill>
        <p:spPr bwMode="auto">
          <a:xfrm>
            <a:off x="0" y="990600"/>
            <a:ext cx="6455819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91" t="48617" r="30692" b="29048"/>
          <a:stretch/>
        </p:blipFill>
        <p:spPr bwMode="auto">
          <a:xfrm>
            <a:off x="3635538" y="4881317"/>
            <a:ext cx="5508462" cy="1976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33420" y="6595646"/>
            <a:ext cx="2986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SOURCE: Oil Change </a:t>
            </a:r>
            <a:r>
              <a:rPr lang="en-US" sz="1600" dirty="0" smtClean="0"/>
              <a:t>International</a:t>
            </a:r>
            <a:endParaRPr lang="en-US" sz="1600" dirty="0"/>
          </a:p>
        </p:txBody>
      </p:sp>
      <p:pic>
        <p:nvPicPr>
          <p:cNvPr id="11" name="Picture 10" descr="Newspaper clipping_Small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838200"/>
            <a:ext cx="3200400" cy="394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6553200" y="1295400"/>
            <a:ext cx="258717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latin typeface="Georgia" panose="02040502050405020303" pitchFamily="18" charset="0"/>
              </a:rPr>
              <a:t>“Pipeline construction runs into anti-fossil fuel movement”</a:t>
            </a:r>
          </a:p>
          <a:p>
            <a:r>
              <a:rPr lang="en-US" sz="2200" dirty="0" smtClean="0">
                <a:latin typeface="Georgia" panose="02040502050405020303" pitchFamily="18" charset="0"/>
              </a:rPr>
              <a:t> - </a:t>
            </a:r>
            <a:r>
              <a:rPr lang="en-US" sz="2200" i="1" dirty="0" smtClean="0">
                <a:latin typeface="Georgia" panose="02040502050405020303" pitchFamily="18" charset="0"/>
              </a:rPr>
              <a:t>Houston  Chronicle </a:t>
            </a:r>
            <a:r>
              <a:rPr lang="en-US" sz="2200" dirty="0" smtClean="0">
                <a:latin typeface="Georgia" panose="02040502050405020303" pitchFamily="18" charset="0"/>
              </a:rPr>
              <a:t>headline,</a:t>
            </a:r>
          </a:p>
          <a:p>
            <a:r>
              <a:rPr lang="en-US" sz="2200" dirty="0" smtClean="0">
                <a:latin typeface="Georgia" panose="02040502050405020303" pitchFamily="18" charset="0"/>
              </a:rPr>
              <a:t>May 26 2016</a:t>
            </a:r>
            <a:endParaRPr lang="en-US" sz="2200" dirty="0">
              <a:latin typeface="Georgia" panose="02040502050405020303" pitchFamily="18" charset="0"/>
            </a:endParaRPr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228600" y="76200"/>
            <a:ext cx="7315200" cy="76200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</a:pPr>
            <a:r>
              <a:rPr lang="en" sz="3200" dirty="0" smtClean="0">
                <a:ea typeface="Calibri"/>
                <a:cs typeface="Calibri"/>
                <a:sym typeface="Calibri"/>
              </a:rPr>
              <a:t>Gas pipelines: a growing threat</a:t>
            </a:r>
            <a:endParaRPr lang="en" sz="3200" dirty="0"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276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A2gMa6AlEy6EZStSMGPk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16853</TotalTime>
  <Words>415</Words>
  <Application>Microsoft Office PowerPoint</Application>
  <PresentationFormat>On-screen Show (4:3)</PresentationFormat>
  <Paragraphs>105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 </vt:lpstr>
      <vt:lpstr> 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PowerPoint Presentation</vt:lpstr>
      <vt:lpstr> </vt:lpstr>
      <vt:lpstr> </vt:lpstr>
    </vt:vector>
  </TitlesOfParts>
  <Company>Sierra Club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Public Will for 100% “Mindshare”</dc:title>
  <dc:creator>Jodie Van Horn</dc:creator>
  <cp:lastModifiedBy>Lena Moffitt</cp:lastModifiedBy>
  <cp:revision>299</cp:revision>
  <cp:lastPrinted>2015-02-27T17:29:58Z</cp:lastPrinted>
  <dcterms:created xsi:type="dcterms:W3CDTF">2014-10-02T20:24:18Z</dcterms:created>
  <dcterms:modified xsi:type="dcterms:W3CDTF">2016-09-07T16:44:09Z</dcterms:modified>
</cp:coreProperties>
</file>